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457200">
      <a:defRPr sz="2200">
        <a:latin typeface="Lucida Grande"/>
        <a:ea typeface="Lucida Grande"/>
        <a:cs typeface="Lucida Grande"/>
        <a:sym typeface="Lucida Grande"/>
      </a:defRPr>
    </a:lvl1pPr>
    <a:lvl2pPr indent="228600" defTabSz="457200">
      <a:defRPr sz="2200">
        <a:latin typeface="Lucida Grande"/>
        <a:ea typeface="Lucida Grande"/>
        <a:cs typeface="Lucida Grande"/>
        <a:sym typeface="Lucida Grande"/>
      </a:defRPr>
    </a:lvl2pPr>
    <a:lvl3pPr indent="457200" defTabSz="457200">
      <a:defRPr sz="2200">
        <a:latin typeface="Lucida Grande"/>
        <a:ea typeface="Lucida Grande"/>
        <a:cs typeface="Lucida Grande"/>
        <a:sym typeface="Lucida Grande"/>
      </a:defRPr>
    </a:lvl3pPr>
    <a:lvl4pPr indent="685800" defTabSz="457200">
      <a:defRPr sz="2200">
        <a:latin typeface="Lucida Grande"/>
        <a:ea typeface="Lucida Grande"/>
        <a:cs typeface="Lucida Grande"/>
        <a:sym typeface="Lucida Grande"/>
      </a:defRPr>
    </a:lvl4pPr>
    <a:lvl5pPr indent="914400" defTabSz="457200">
      <a:defRPr sz="2200">
        <a:latin typeface="Lucida Grande"/>
        <a:ea typeface="Lucida Grande"/>
        <a:cs typeface="Lucida Grande"/>
        <a:sym typeface="Lucida Grande"/>
      </a:defRPr>
    </a:lvl5pPr>
    <a:lvl6pPr indent="1143000" defTabSz="457200">
      <a:defRPr sz="2200">
        <a:latin typeface="Lucida Grande"/>
        <a:ea typeface="Lucida Grande"/>
        <a:cs typeface="Lucida Grande"/>
        <a:sym typeface="Lucida Grande"/>
      </a:defRPr>
    </a:lvl6pPr>
    <a:lvl7pPr indent="1371600" defTabSz="457200">
      <a:defRPr sz="2200">
        <a:latin typeface="Lucida Grande"/>
        <a:ea typeface="Lucida Grande"/>
        <a:cs typeface="Lucida Grande"/>
        <a:sym typeface="Lucida Grande"/>
      </a:defRPr>
    </a:lvl7pPr>
    <a:lvl8pPr indent="1600200" defTabSz="457200">
      <a:defRPr sz="2200">
        <a:latin typeface="Lucida Grande"/>
        <a:ea typeface="Lucida Grande"/>
        <a:cs typeface="Lucida Grande"/>
        <a:sym typeface="Lucida Grande"/>
      </a:defRPr>
    </a:lvl8pPr>
    <a:lvl9pPr indent="1828800" defTabSz="457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b="0" spc="0" sz="1800">
                <a:solidFill>
                  <a:srgbClr val="000000"/>
                </a:solidFill>
              </a:defRPr>
            </a:pPr>
            <a:r>
              <a:rPr b="1"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b="0" spc="0" sz="1800">
                <a:solidFill>
                  <a:srgbClr val="000000"/>
                </a:solidFill>
              </a:defRPr>
            </a:pPr>
            <a:r>
              <a:rPr b="1"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b="0" spc="0" sz="1800">
                <a:solidFill>
                  <a:srgbClr val="000000"/>
                </a:solidFill>
              </a:defRPr>
            </a:pPr>
            <a:r>
              <a:rPr b="1"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b="1" spc="-84" sz="8400">
          <a:solidFill>
            <a:srgbClr val="FCEFC5"/>
          </a:solidFill>
          <a:latin typeface="+mn-lt"/>
          <a:ea typeface="+mn-ea"/>
          <a:cs typeface="+mn-cs"/>
          <a:sym typeface="Arial Black"/>
        </a:defRPr>
      </a:lvl1pPr>
      <a:lvl2pPr indent="228600" algn="ctr" defTabSz="584200">
        <a:lnSpc>
          <a:spcPct val="70000"/>
        </a:lnSpc>
        <a:defRPr b="1" spc="-84" sz="8400">
          <a:solidFill>
            <a:srgbClr val="FCEFC5"/>
          </a:solidFill>
          <a:latin typeface="+mn-lt"/>
          <a:ea typeface="+mn-ea"/>
          <a:cs typeface="+mn-cs"/>
          <a:sym typeface="Arial Black"/>
        </a:defRPr>
      </a:lvl2pPr>
      <a:lvl3pPr indent="457200" algn="ctr" defTabSz="584200">
        <a:lnSpc>
          <a:spcPct val="70000"/>
        </a:lnSpc>
        <a:defRPr b="1" spc="-84" sz="8400">
          <a:solidFill>
            <a:srgbClr val="FCEFC5"/>
          </a:solidFill>
          <a:latin typeface="+mn-lt"/>
          <a:ea typeface="+mn-ea"/>
          <a:cs typeface="+mn-cs"/>
          <a:sym typeface="Arial Black"/>
        </a:defRPr>
      </a:lvl3pPr>
      <a:lvl4pPr indent="685800" algn="ctr" defTabSz="584200">
        <a:lnSpc>
          <a:spcPct val="70000"/>
        </a:lnSpc>
        <a:defRPr b="1" spc="-84" sz="8400">
          <a:solidFill>
            <a:srgbClr val="FCEFC5"/>
          </a:solidFill>
          <a:latin typeface="+mn-lt"/>
          <a:ea typeface="+mn-ea"/>
          <a:cs typeface="+mn-cs"/>
          <a:sym typeface="Arial Black"/>
        </a:defRPr>
      </a:lvl4pPr>
      <a:lvl5pPr indent="914400" algn="ctr" defTabSz="584200">
        <a:lnSpc>
          <a:spcPct val="70000"/>
        </a:lnSpc>
        <a:defRPr b="1" spc="-84" sz="8400">
          <a:solidFill>
            <a:srgbClr val="FCEFC5"/>
          </a:solidFill>
          <a:latin typeface="+mn-lt"/>
          <a:ea typeface="+mn-ea"/>
          <a:cs typeface="+mn-cs"/>
          <a:sym typeface="Arial Black"/>
        </a:defRPr>
      </a:lvl5pPr>
      <a:lvl6pPr indent="1143000" algn="ctr" defTabSz="584200">
        <a:lnSpc>
          <a:spcPct val="70000"/>
        </a:lnSpc>
        <a:defRPr b="1" spc="-84" sz="8400">
          <a:solidFill>
            <a:srgbClr val="FCEFC5"/>
          </a:solidFill>
          <a:latin typeface="+mn-lt"/>
          <a:ea typeface="+mn-ea"/>
          <a:cs typeface="+mn-cs"/>
          <a:sym typeface="Arial Black"/>
        </a:defRPr>
      </a:lvl6pPr>
      <a:lvl7pPr indent="1371600" algn="ctr" defTabSz="584200">
        <a:lnSpc>
          <a:spcPct val="70000"/>
        </a:lnSpc>
        <a:defRPr b="1" spc="-84" sz="8400">
          <a:solidFill>
            <a:srgbClr val="FCEFC5"/>
          </a:solidFill>
          <a:latin typeface="+mn-lt"/>
          <a:ea typeface="+mn-ea"/>
          <a:cs typeface="+mn-cs"/>
          <a:sym typeface="Arial Black"/>
        </a:defRPr>
      </a:lvl7pPr>
      <a:lvl8pPr indent="1600200" algn="ctr" defTabSz="584200">
        <a:lnSpc>
          <a:spcPct val="70000"/>
        </a:lnSpc>
        <a:defRPr b="1" spc="-84" sz="8400">
          <a:solidFill>
            <a:srgbClr val="FCEFC5"/>
          </a:solidFill>
          <a:latin typeface="+mn-lt"/>
          <a:ea typeface="+mn-ea"/>
          <a:cs typeface="+mn-cs"/>
          <a:sym typeface="Arial Black"/>
        </a:defRPr>
      </a:lvl8pPr>
      <a:lvl9pPr indent="1828800" algn="ctr" defTabSz="584200">
        <a:lnSpc>
          <a:spcPct val="70000"/>
        </a:lnSpc>
        <a:defRPr b="1"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b="1" spc="-18">
          <a:solidFill>
            <a:schemeClr val="tx1"/>
          </a:solidFill>
          <a:latin typeface="+mn-lt"/>
          <a:ea typeface="+mn-ea"/>
          <a:cs typeface="+mn-cs"/>
          <a:sym typeface="Arial Black"/>
        </a:defRPr>
      </a:lvl1pPr>
      <a:lvl2pPr indent="228600" algn="ctr" defTabSz="584200">
        <a:lnSpc>
          <a:spcPct val="70000"/>
        </a:lnSpc>
        <a:defRPr b="1" spc="-18">
          <a:solidFill>
            <a:schemeClr val="tx1"/>
          </a:solidFill>
          <a:latin typeface="+mn-lt"/>
          <a:ea typeface="+mn-ea"/>
          <a:cs typeface="+mn-cs"/>
          <a:sym typeface="Arial Black"/>
        </a:defRPr>
      </a:lvl2pPr>
      <a:lvl3pPr indent="457200" algn="ctr" defTabSz="584200">
        <a:lnSpc>
          <a:spcPct val="70000"/>
        </a:lnSpc>
        <a:defRPr b="1" spc="-18">
          <a:solidFill>
            <a:schemeClr val="tx1"/>
          </a:solidFill>
          <a:latin typeface="+mn-lt"/>
          <a:ea typeface="+mn-ea"/>
          <a:cs typeface="+mn-cs"/>
          <a:sym typeface="Arial Black"/>
        </a:defRPr>
      </a:lvl3pPr>
      <a:lvl4pPr indent="685800" algn="ctr" defTabSz="584200">
        <a:lnSpc>
          <a:spcPct val="70000"/>
        </a:lnSpc>
        <a:defRPr b="1" spc="-18">
          <a:solidFill>
            <a:schemeClr val="tx1"/>
          </a:solidFill>
          <a:latin typeface="+mn-lt"/>
          <a:ea typeface="+mn-ea"/>
          <a:cs typeface="+mn-cs"/>
          <a:sym typeface="Arial Black"/>
        </a:defRPr>
      </a:lvl4pPr>
      <a:lvl5pPr indent="914400" algn="ctr" defTabSz="584200">
        <a:lnSpc>
          <a:spcPct val="70000"/>
        </a:lnSpc>
        <a:defRPr b="1" spc="-18">
          <a:solidFill>
            <a:schemeClr val="tx1"/>
          </a:solidFill>
          <a:latin typeface="+mn-lt"/>
          <a:ea typeface="+mn-ea"/>
          <a:cs typeface="+mn-cs"/>
          <a:sym typeface="Arial Black"/>
        </a:defRPr>
      </a:lvl5pPr>
      <a:lvl6pPr indent="1143000" algn="ctr" defTabSz="584200">
        <a:lnSpc>
          <a:spcPct val="70000"/>
        </a:lnSpc>
        <a:defRPr b="1" spc="-18">
          <a:solidFill>
            <a:schemeClr val="tx1"/>
          </a:solidFill>
          <a:latin typeface="+mn-lt"/>
          <a:ea typeface="+mn-ea"/>
          <a:cs typeface="+mn-cs"/>
          <a:sym typeface="Arial Black"/>
        </a:defRPr>
      </a:lvl6pPr>
      <a:lvl7pPr indent="1371600" algn="ctr" defTabSz="584200">
        <a:lnSpc>
          <a:spcPct val="70000"/>
        </a:lnSpc>
        <a:defRPr b="1" spc="-18">
          <a:solidFill>
            <a:schemeClr val="tx1"/>
          </a:solidFill>
          <a:latin typeface="+mn-lt"/>
          <a:ea typeface="+mn-ea"/>
          <a:cs typeface="+mn-cs"/>
          <a:sym typeface="Arial Black"/>
        </a:defRPr>
      </a:lvl7pPr>
      <a:lvl8pPr indent="1600200" algn="ctr" defTabSz="584200">
        <a:lnSpc>
          <a:spcPct val="70000"/>
        </a:lnSpc>
        <a:defRPr b="1" spc="-18">
          <a:solidFill>
            <a:schemeClr val="tx1"/>
          </a:solidFill>
          <a:latin typeface="+mn-lt"/>
          <a:ea typeface="+mn-ea"/>
          <a:cs typeface="+mn-cs"/>
          <a:sym typeface="Arial Black"/>
        </a:defRPr>
      </a:lvl8pPr>
      <a:lvl9pPr indent="1828800" algn="ctr" defTabSz="584200">
        <a:lnSpc>
          <a:spcPct val="70000"/>
        </a:lnSpc>
        <a:defRPr b="1"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tif"/><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17653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spc="0" sz="2900">
                <a:solidFill>
                  <a:srgbClr val="FFFFFF"/>
                </a:solidFill>
                <a:latin typeface="Helvetica"/>
                <a:ea typeface="Helvetica"/>
                <a:cs typeface="Helvetica"/>
                <a:sym typeface="Helvetica"/>
              </a:defRPr>
            </a:lvl1pPr>
          </a:lstStyle>
          <a:p>
            <a:pPr lvl="0">
              <a:defRPr b="0" sz="1800">
                <a:solidFill>
                  <a:srgbClr val="000000"/>
                </a:solidFill>
              </a:defRPr>
            </a:pPr>
            <a:r>
              <a:rPr b="1" sz="2900">
                <a:solidFill>
                  <a:srgbClr val="FFFFFF"/>
                </a:solidFill>
              </a:rPr>
              <a:t>Ποικιλία από  Γεωλογικές Μορφολογίες στ’ Ανατολικά  της Πεδιάδας των Ηλυσίων</a:t>
            </a:r>
          </a:p>
        </p:txBody>
      </p:sp>
      <p:sp>
        <p:nvSpPr>
          <p:cNvPr id="100" name="Shape 100"/>
          <p:cNvSpPr/>
          <p:nvPr/>
        </p:nvSpPr>
        <p:spPr>
          <a:xfrm>
            <a:off x="8546593" y="9283699"/>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uahirise.org/gr/ESP_037300_1825</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Στο βόρειο τμήμα της παρατηρούμε μιά  επίπεδη περιοχή, που είναι πιθανότατα ένα αρχαίο πεδίο λάβας. Το πεδίο αυτό  συνάντησε στην ροή  του έναν τραπεζοειδή  σχηματισμό  με πλευρές που εμφανίζουν αρκετές σκοτεινόχρωμες ραβδώσεις, πιθανότατα υλικού, που πρόσφατα έχει αποτεθεί  εκεί, πιό  σκούρου χρώματος από  την γύρω περιοχή, που δεν είχε τον χρόνο να ξεθωριάσει. </a:t>
            </a:r>
          </a:p>
        </p:txBody>
      </p:sp>
      <p:pic>
        <p:nvPicPr>
          <p:cNvPr id="102" name="pasted-image.tif"/>
          <p:cNvPicPr/>
          <p:nvPr/>
        </p:nvPicPr>
        <p:blipFill>
          <a:blip r:embed="rId2">
            <a:extLst/>
          </a:blip>
          <a:srcRect l="0" t="20536" r="0" b="20536"/>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3">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900"/>
            </a:gs>
            <a:gs pos="100000">
              <a:srgbClr val="7F0D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900"/>
            </a:gs>
            <a:gs pos="100000">
              <a:srgbClr val="7F0D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