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254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9833">
              <a:alpha val="8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DE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1C6B8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wholeTbl>
    <a:band2H>
      <a:tcTxStyle b="def" i="def"/>
      <a:tcStyle>
        <a:tcBdr/>
        <a:fill>
          <a:solidFill>
            <a:srgbClr val="C6BAA9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0" cap="flat">
              <a:noFill/>
              <a:miter lim="400000"/>
            </a:ln>
          </a:left>
          <a:right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797C80">
                  <a:alpha val="80000"/>
                </a:srgbClr>
              </a:solidFill>
              <a:prstDash val="solid"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0" cap="flat">
              <a:noFill/>
              <a:miter lim="400000"/>
            </a:ln>
          </a:left>
          <a:right>
            <a:ln w="12700" cap="flat">
              <a:solidFill>
                <a:srgbClr val="5C5A52"/>
              </a:solidFill>
              <a:prstDash val="solid"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solidFill>
                <a:srgbClr val="5C5A52"/>
              </a:solidFill>
              <a:prstDash val="solid"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solidFill>
                <a:srgbClr val="5C5C5C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EBEBEB"/>
              </a:solidFill>
              <a:prstDash val="solid"/>
              <a:miter lim="400000"/>
            </a:ln>
          </a:top>
          <a:bottom>
            <a:ln w="12700" cap="flat">
              <a:solidFill>
                <a:srgbClr val="EBEBEB"/>
              </a:solidFill>
              <a:prstDash val="solid"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solidFill>
                <a:srgbClr val="5C5C5C"/>
              </a:solidFill>
              <a:prstDash val="solid"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solidFill>
                <a:srgbClr val="5C5C5C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EBEBEB"/>
              </a:solidFill>
              <a:prstDash val="solid"/>
              <a:miter lim="400000"/>
            </a:ln>
          </a:left>
          <a:right>
            <a:ln w="12700" cap="flat">
              <a:solidFill>
                <a:srgbClr val="EBEBEB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_rels/tableStyles.xml.rels><?xml version="1.0" encoding="UTF-8" standalone="yes"?><Relationships xmlns="http://schemas.openxmlformats.org/package/2006/relationships"><Relationship Id="rId1" Type="http://schemas.openxmlformats.org/officeDocument/2006/relationships/image" Target="media/image3.png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Shape 12"/>
          <p:cNvSpPr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Shape 13"/>
          <p:cNvSpPr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hape 14"/>
          <p:cNvSpPr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Shape 22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Shape 23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Shape 24"/>
          <p:cNvSpPr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Shape 42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Shape 43"/>
          <p:cNvSpPr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Shape 44"/>
          <p:cNvSpPr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hape 45"/>
          <p:cNvSpPr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hape 5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hape 6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Shape 72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Shape 73"/>
          <p:cNvSpPr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Shape 74"/>
          <p:cNvSpPr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hape 7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Shape 91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Shape 92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21000">
                <a:solidFill>
                  <a:srgbClr val="E4E4E4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Shape 102"/>
          <p:cNvSpPr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Shape 103"/>
          <p:cNvSpPr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sz="4800">
                <a:solidFill>
                  <a:srgbClr val="6B6D6D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hape 1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j-lt"/>
          <a:ea typeface="+mj-ea"/>
          <a:cs typeface="+mj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9pPr>
    </p:bodyStyle>
    <p:otherStyle>
      <a:lvl1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SP_008735_170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hape 129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Shape 130"/>
          <p:cNvSpPr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Este grupo de estratos de tonos claros fuertemente inclinados esta limitado por arriba y por abajo por discordancias (cambios bruscos o irregulares de un estrato a otro) que indican una “pausa” donde la erosión en los estratos preexistentes estaba teniendo lugar a una velocidad más rápida que la sedimentación de nuevos materiales.</a:t>
            </a:r>
          </a:p>
        </p:txBody>
      </p:sp>
      <p:sp>
        <p:nvSpPr>
          <p:cNvPr id="131" name="Shape 131"/>
          <p:cNvSpPr/>
          <p:nvPr/>
        </p:nvSpPr>
        <p:spPr>
          <a:xfrm>
            <a:off x="542925" y="6699787"/>
            <a:ext cx="12183121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Clinoformas en Melas Chasma</a:t>
            </a:r>
          </a:p>
        </p:txBody>
      </p:sp>
      <p:pic>
        <p:nvPicPr>
          <p:cNvPr id="132" name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Shape 133"/>
          <p:cNvSpPr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uahirise.org/es/PSP_008735_1700</a:t>
            </a:r>
          </a:p>
        </p:txBody>
      </p:sp>
      <p:pic>
        <p:nvPicPr>
          <p:cNvPr id="134" name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5C5C5C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DIN Condensed"/>
        <a:ea typeface="DIN Condensed"/>
        <a:cs typeface="DIN Condensed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2">
              <a:satOff val="-3676"/>
              <a:lumOff val="-121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0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000000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DIN Condensed"/>
        <a:ea typeface="DIN Condensed"/>
        <a:cs typeface="DIN Condensed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2">
              <a:satOff val="-3676"/>
              <a:lumOff val="-121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0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