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 styleId="{8F44A2F1-9E1F-4B54-A3A2-5F16C0AD49E2}" styleName="">
    <a:tblBg/>
    <a:wholeTbl>
      <a:tcTxStyle b="off" i="off">
        <a:font>
          <a:latin typeface="Iowan Old Style Roman"/>
          <a:ea typeface="Iowan Old Style Roman"/>
          <a:cs typeface="Iowan Old Style Roman"/>
        </a:font>
        <a:srgbClr val="5C5C5C"/>
      </a:tcTxStyle>
      <a:tcStyle>
        <a:tcBdr>
          <a:left>
            <a:ln w="12700" cap="flat">
              <a:solidFill>
                <a:srgbClr val="5C5C5C"/>
              </a:solidFill>
              <a:prstDash val="solid"/>
              <a:miter lim="400000"/>
            </a:ln>
          </a:left>
          <a:right>
            <a:ln w="12700" cap="flat">
              <a:solidFill>
                <a:srgbClr val="5C5C5C"/>
              </a:solidFill>
              <a:prstDash val="solid"/>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solidFill>
                <a:srgbClr val="5C5C5C"/>
              </a:solidFill>
              <a:prstDash val="solid"/>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solidFill>
                <a:srgbClr val="5C5C5C"/>
              </a:solidFill>
              <a:prstDash val="solid"/>
              <a:miter lim="400000"/>
            </a:ln>
          </a:left>
          <a:right>
            <a:ln w="0" cap="flat">
              <a:noFill/>
              <a:miter lim="400000"/>
            </a:ln>
          </a:right>
          <a:top>
            <a:ln w="12700" cap="flat">
              <a:solidFill>
                <a:srgbClr val="EBEBEB"/>
              </a:solidFill>
              <a:prstDash val="solid"/>
              <a:miter lim="400000"/>
            </a:ln>
          </a:top>
          <a:bottom>
            <a:ln w="12700" cap="flat">
              <a:solidFill>
                <a:srgbClr val="EBEBEB"/>
              </a:solidFill>
              <a:prstDash val="solid"/>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solidFill>
                <a:srgbClr val="5C5C5C"/>
              </a:solidFill>
              <a:prstDash val="solid"/>
              <a:miter lim="400000"/>
            </a:ln>
          </a:left>
          <a:right>
            <a:ln w="12700" cap="flat">
              <a:solidFill>
                <a:srgbClr val="5C5C5C"/>
              </a:solidFill>
              <a:prstDash val="solid"/>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solidFill>
                <a:srgbClr val="5C5C5C"/>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EBEBEB"/>
              </a:solidFill>
              <a:prstDash val="solid"/>
              <a:miter lim="400000"/>
            </a:ln>
          </a:left>
          <a:right>
            <a:ln w="12700" cap="flat">
              <a:solidFill>
                <a:srgbClr val="EBEBEB"/>
              </a:solidFill>
              <a:prstDash val="solid"/>
              <a:miter lim="400000"/>
            </a:ln>
          </a:right>
          <a:top>
            <a:ln w="12700" cap="flat">
              <a:solidFill>
                <a:srgbClr val="5C5C5C"/>
              </a:solidFill>
              <a:prstDash val="solid"/>
              <a:miter lim="400000"/>
            </a:ln>
          </a:top>
          <a:bottom>
            <a:ln w="0" cap="flat">
              <a:noFill/>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solidFill>
            <a:schemeClr val="accent1">
              <a:hueOff val="-522454"/>
              <a:satOff val="1153"/>
              <a:lumOff val="13444"/>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_rels/tableStyles.xml.rels><?xml version="1.0" encoding="UTF-8" standalone="yes"?><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Shape 12"/>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Shape 13"/>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14" name="Shape 14"/>
          <p:cNvSpPr/>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Shape 21"/>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Shape 22"/>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Shape 23"/>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Shape 24"/>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Shape 25"/>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26" name="Shape 26"/>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Shape 33"/>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hape 34"/>
          <p:cNvSpPr/>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Shape 41"/>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Shape 42"/>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Shape 43"/>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Shape 44"/>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45" name="Shape 45"/>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Shape 52"/>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Shape 53"/>
          <p:cNvSpPr/>
          <p:nvPr>
            <p:ph type="title"/>
          </p:nvPr>
        </p:nvSpPr>
        <p:spPr>
          <a:prstGeom prst="rect">
            <a:avLst/>
          </a:prstGeom>
        </p:spPr>
        <p:txBody>
          <a:bodyPr/>
          <a:lstStyle/>
          <a:p>
            <a:pPr/>
            <a:r>
              <a:t>Title Text</a:t>
            </a:r>
          </a:p>
        </p:txBody>
      </p:sp>
      <p:sp>
        <p:nvSpPr>
          <p:cNvPr id="54" name="Shape 5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Shape 6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Shape 62"/>
          <p:cNvSpPr/>
          <p:nvPr>
            <p:ph type="title"/>
          </p:nvPr>
        </p:nvSpPr>
        <p:spPr>
          <a:prstGeom prst="rect">
            <a:avLst/>
          </a:prstGeom>
        </p:spPr>
        <p:txBody>
          <a:bodyPr/>
          <a:lstStyle/>
          <a:p>
            <a:pPr/>
            <a:r>
              <a:t>Title Text</a:t>
            </a:r>
          </a:p>
        </p:txBody>
      </p:sp>
      <p:sp>
        <p:nvSpPr>
          <p:cNvPr id="63" name="Shape 63"/>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hape 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Shape 71"/>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Shape 72"/>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Shape 73"/>
          <p:cNvSpPr/>
          <p:nvPr>
            <p:ph type="title"/>
          </p:nvPr>
        </p:nvSpPr>
        <p:spPr>
          <a:xfrm>
            <a:off x="7023100" y="723900"/>
            <a:ext cx="5397500" cy="723900"/>
          </a:xfrm>
          <a:prstGeom prst="rect">
            <a:avLst/>
          </a:prstGeom>
        </p:spPr>
        <p:txBody>
          <a:bodyPr/>
          <a:lstStyle/>
          <a:p>
            <a:pPr/>
            <a:r>
              <a:t>Title Text</a:t>
            </a:r>
          </a:p>
        </p:txBody>
      </p:sp>
      <p:sp>
        <p:nvSpPr>
          <p:cNvPr id="74" name="Shape 74"/>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hape 7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Shape 82"/>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hape 8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Shape 90"/>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Shape 91"/>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Shape 92"/>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Shape 93"/>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pc="28" sz="2800">
                <a:latin typeface="Iowan Old Style Italic"/>
                <a:ea typeface="Iowan Old Style Italic"/>
                <a:cs typeface="Iowan Old Style Italic"/>
                <a:sym typeface="Iowan Old Style Italic"/>
              </a:defRPr>
            </a:lvl1pPr>
            <a:lvl2pPr marL="0" indent="228600">
              <a:spcBef>
                <a:spcPts val="1400"/>
              </a:spcBef>
              <a:buSzTx/>
              <a:buFontTx/>
              <a:buNone/>
              <a:defRPr spc="28" sz="2800">
                <a:latin typeface="Iowan Old Style Italic"/>
                <a:ea typeface="Iowan Old Style Italic"/>
                <a:cs typeface="Iowan Old Style Italic"/>
                <a:sym typeface="Iowan Old Style Italic"/>
              </a:defRPr>
            </a:lvl2pPr>
            <a:lvl3pPr marL="0" indent="457200">
              <a:spcBef>
                <a:spcPts val="1400"/>
              </a:spcBef>
              <a:buSzTx/>
              <a:buFontTx/>
              <a:buNone/>
              <a:defRPr spc="28" sz="2800">
                <a:latin typeface="Iowan Old Style Italic"/>
                <a:ea typeface="Iowan Old Style Italic"/>
                <a:cs typeface="Iowan Old Style Italic"/>
                <a:sym typeface="Iowan Old Style Italic"/>
              </a:defRPr>
            </a:lvl3pPr>
            <a:lvl4pPr marL="0" indent="685800">
              <a:spcBef>
                <a:spcPts val="1400"/>
              </a:spcBef>
              <a:buSzTx/>
              <a:buFontTx/>
              <a:buNone/>
              <a:defRPr spc="28" sz="2800">
                <a:latin typeface="Iowan Old Style Italic"/>
                <a:ea typeface="Iowan Old Style Italic"/>
                <a:cs typeface="Iowan Old Style Italic"/>
                <a:sym typeface="Iowan Old Style Italic"/>
              </a:defRPr>
            </a:lvl4pPr>
            <a:lvl5pPr marL="0" indent="914400">
              <a:spcBef>
                <a:spcPts val="1400"/>
              </a:spcBef>
              <a:buSzTx/>
              <a:buFontTx/>
              <a:buNone/>
              <a:defRPr spc="28" sz="2800">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94" name="Shape 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Shape 101"/>
          <p:cNvSpPr/>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pc="0" sz="21000">
                <a:solidFill>
                  <a:srgbClr val="E4E4E4"/>
                </a:solidFill>
                <a:latin typeface="Baskerville SemiBold"/>
                <a:ea typeface="Baskerville SemiBold"/>
                <a:cs typeface="Baskerville SemiBold"/>
                <a:sym typeface="Baskerville SemiBold"/>
              </a:defRPr>
            </a:lvl1pPr>
          </a:lstStyle>
          <a:p>
            <a:pPr/>
            <a:r>
              <a:t>“</a:t>
            </a:r>
          </a:p>
        </p:txBody>
      </p:sp>
      <p:sp>
        <p:nvSpPr>
          <p:cNvPr id="102" name="Shape 102"/>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Shape 103"/>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a:solidFill>
                  <a:srgbClr val="6B6D6D"/>
                </a:solidFill>
                <a:latin typeface="Iowan Old Style Italic"/>
                <a:ea typeface="Iowan Old Style Italic"/>
                <a:cs typeface="Iowan Old Style Italic"/>
                <a:sym typeface="Iowan Old Style Italic"/>
              </a:defRPr>
            </a:lvl1pPr>
          </a:lstStyle>
          <a:p>
            <a:pPr/>
            <a:r>
              <a:t>-Johnny Appleseed</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Shape 111"/>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hape 112"/>
          <p:cNvSpPr/>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hape 1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Shape 3"/>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9pPr>
    </p:bodyStyle>
    <p:otherStyle>
      <a:lvl1pPr marL="0" marR="0" indent="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20673_17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Shape 129"/>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spc="0" sz="1200">
                <a:solidFill>
                  <a:srgbClr val="9EA09F"/>
                </a:solidFill>
                <a:latin typeface="Helvetica Light"/>
                <a:ea typeface="Helvetica Light"/>
                <a:cs typeface="Helvetica Light"/>
                <a:sym typeface="Helvetica Light"/>
              </a:defRPr>
            </a:pPr>
          </a:p>
        </p:txBody>
      </p:sp>
      <p:sp>
        <p:nvSpPr>
          <p:cNvPr id="130" name="Shape 130"/>
          <p:cNvSpPr/>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spc="-36" sz="1800">
                <a:solidFill>
                  <a:srgbClr val="000000"/>
                </a:solidFill>
                <a:latin typeface="Helvetica"/>
                <a:ea typeface="Helvetica"/>
                <a:cs typeface="Helvetica"/>
                <a:sym typeface="Helvetica"/>
              </a:defRPr>
            </a:lvl1pPr>
          </a:lstStyle>
          <a:p>
            <a:pPr/>
            <a:r>
              <a:t>Los canales se invierten cuando los sedimentos que los rellenan se vuelven más resistentes a la erosión que el material que los rodea. Aquí, el proceso más probable que provocara el endurecimiento del material del canal es la cementación química por la precipitación de minerales. Una vez que el material que lo rodea es erosionado, el canal queda elevado como una cresta. </a:t>
            </a:r>
          </a:p>
        </p:txBody>
      </p:sp>
      <p:sp>
        <p:nvSpPr>
          <p:cNvPr id="131" name="Shape 131"/>
          <p:cNvSpPr/>
          <p:nvPr/>
        </p:nvSpPr>
        <p:spPr>
          <a:xfrm>
            <a:off x="542925" y="6699787"/>
            <a:ext cx="10147697"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spc="0" sz="3200">
                <a:solidFill>
                  <a:srgbClr val="941100"/>
                </a:solidFill>
                <a:latin typeface="Helvetica"/>
                <a:ea typeface="Helvetica"/>
                <a:cs typeface="Helvetica"/>
                <a:sym typeface="Helvetica"/>
              </a:defRPr>
            </a:lvl1pPr>
          </a:lstStyle>
          <a:p>
            <a:pPr/>
            <a:r>
              <a:t>Meandros y cordones fluviales marcianos</a:t>
            </a:r>
          </a:p>
        </p:txBody>
      </p:sp>
      <p:pic>
        <p:nvPicPr>
          <p:cNvPr id="132" name="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Shape 133"/>
          <p:cNvSpPr/>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spc="0" sz="1600">
                <a:solidFill>
                  <a:srgbClr val="000000"/>
                </a:solidFill>
                <a:latin typeface="Helvetica"/>
                <a:ea typeface="Helvetica"/>
                <a:cs typeface="Helvetica"/>
                <a:sym typeface="Helvetica"/>
              </a:defRPr>
            </a:lvl1pPr>
          </a:lstStyle>
          <a:p>
            <a:pPr/>
            <a:r>
              <a:t>uahirise.org/es/ESP_020673_1750</a:t>
            </a:r>
          </a:p>
        </p:txBody>
      </p:sp>
      <p:pic>
        <p:nvPicPr>
          <p:cNvPr id="134" name="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HardCover">
  <a:themeElements>
    <a:clrScheme name="HardCover">
      <a:dk1>
        <a:srgbClr val="5C5C5C"/>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DIN Condensed"/>
        <a:ea typeface="DIN Condensed"/>
        <a:cs typeface="DIN Condensed"/>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DIN Condensed"/>
        <a:ea typeface="DIN Condensed"/>
        <a:cs typeface="DIN Condensed"/>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