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3" name="Shape 11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800">
        <a:latin typeface="+mj-lt"/>
        <a:ea typeface="+mj-ea"/>
        <a:cs typeface="+mj-cs"/>
        <a:sym typeface="Arial"/>
      </a:defRPr>
    </a:lvl1pPr>
    <a:lvl2pPr indent="228600" defTabSz="1828800" latinLnBrk="0">
      <a:defRPr sz="2800">
        <a:latin typeface="+mj-lt"/>
        <a:ea typeface="+mj-ea"/>
        <a:cs typeface="+mj-cs"/>
        <a:sym typeface="Arial"/>
      </a:defRPr>
    </a:lvl2pPr>
    <a:lvl3pPr indent="457200" defTabSz="1828800" latinLnBrk="0">
      <a:defRPr sz="2800">
        <a:latin typeface="+mj-lt"/>
        <a:ea typeface="+mj-ea"/>
        <a:cs typeface="+mj-cs"/>
        <a:sym typeface="Arial"/>
      </a:defRPr>
    </a:lvl3pPr>
    <a:lvl4pPr indent="685800" defTabSz="1828800" latinLnBrk="0">
      <a:defRPr sz="2800">
        <a:latin typeface="+mj-lt"/>
        <a:ea typeface="+mj-ea"/>
        <a:cs typeface="+mj-cs"/>
        <a:sym typeface="Arial"/>
      </a:defRPr>
    </a:lvl4pPr>
    <a:lvl5pPr indent="914400" defTabSz="1828800" latinLnBrk="0">
      <a:defRPr sz="2800">
        <a:latin typeface="+mj-lt"/>
        <a:ea typeface="+mj-ea"/>
        <a:cs typeface="+mj-cs"/>
        <a:sym typeface="Arial"/>
      </a:defRPr>
    </a:lvl5pPr>
    <a:lvl6pPr indent="1143000" defTabSz="1828800" latinLnBrk="0">
      <a:defRPr sz="2800">
        <a:latin typeface="+mj-lt"/>
        <a:ea typeface="+mj-ea"/>
        <a:cs typeface="+mj-cs"/>
        <a:sym typeface="Arial"/>
      </a:defRPr>
    </a:lvl6pPr>
    <a:lvl7pPr indent="1371600" defTabSz="1828800" latinLnBrk="0">
      <a:defRPr sz="2800">
        <a:latin typeface="+mj-lt"/>
        <a:ea typeface="+mj-ea"/>
        <a:cs typeface="+mj-cs"/>
        <a:sym typeface="Arial"/>
      </a:defRPr>
    </a:lvl7pPr>
    <a:lvl8pPr indent="1600200" defTabSz="1828800" latinLnBrk="0">
      <a:defRPr sz="2800">
        <a:latin typeface="+mj-lt"/>
        <a:ea typeface="+mj-ea"/>
        <a:cs typeface="+mj-cs"/>
        <a:sym typeface="Arial"/>
      </a:defRPr>
    </a:lvl8pPr>
    <a:lvl9pPr indent="1828800" defTabSz="1828800" latinLnBrk="0">
      <a:defRPr sz="28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/>
          <a:lstStyle>
            <a:lvl1pPr marL="812800" indent="-762000" algn="ctr">
              <a:buClrTx/>
              <a:buSzTx/>
              <a:buFontTx/>
              <a:buNone/>
              <a:defRPr sz="4800"/>
            </a:lvl1pPr>
            <a:lvl2pPr marL="812800" indent="-279400" algn="ctr">
              <a:buClrTx/>
              <a:buSzTx/>
              <a:buFontTx/>
              <a:buNone/>
              <a:defRPr sz="4800"/>
            </a:lvl2pPr>
            <a:lvl3pPr marL="812800" indent="203200" algn="ctr">
              <a:buClrTx/>
              <a:buSzTx/>
              <a:buFontTx/>
              <a:buNone/>
              <a:defRPr sz="4800"/>
            </a:lvl3pPr>
            <a:lvl4pPr marL="812800" indent="673100" algn="ctr">
              <a:buClrTx/>
              <a:buSzTx/>
              <a:buFontTx/>
              <a:buNone/>
              <a:defRPr sz="4800"/>
            </a:lvl4pPr>
            <a:lvl5pPr marL="812800" indent="1130300" algn="ctr">
              <a:buClrTx/>
              <a:buSzTx/>
              <a:buFontTx/>
              <a:buNone/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1663700" y="3419476"/>
            <a:ext cx="21031200" cy="5705474"/>
          </a:xfrm>
          <a:prstGeom prst="rect">
            <a:avLst/>
          </a:prstGeom>
        </p:spPr>
        <p:txBody>
          <a:bodyPr anchor="b"/>
          <a:lstStyle>
            <a:lvl1pPr>
              <a:defRPr sz="12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1663700" y="9178925"/>
            <a:ext cx="21031200" cy="3000375"/>
          </a:xfrm>
          <a:prstGeom prst="rect">
            <a:avLst/>
          </a:prstGeom>
        </p:spPr>
        <p:txBody>
          <a:bodyPr/>
          <a:lstStyle>
            <a:lvl1pPr marL="457200" indent="-228600">
              <a:buClrTx/>
              <a:buSzTx/>
              <a:buFontTx/>
              <a:buNone/>
              <a:defRPr sz="4800">
                <a:solidFill>
                  <a:srgbClr val="888888"/>
                </a:solidFill>
              </a:defRPr>
            </a:lvl1pPr>
            <a:lvl2pPr marL="457200" indent="228600">
              <a:buClrTx/>
              <a:buSzTx/>
              <a:buFontTx/>
              <a:buNone/>
              <a:defRPr sz="4800">
                <a:solidFill>
                  <a:srgbClr val="888888"/>
                </a:solidFill>
              </a:defRPr>
            </a:lvl2pPr>
            <a:lvl3pPr marL="457200" indent="685800">
              <a:buClrTx/>
              <a:buSzTx/>
              <a:buFontTx/>
              <a:buNone/>
              <a:defRPr sz="4800">
                <a:solidFill>
                  <a:srgbClr val="888888"/>
                </a:solidFill>
              </a:defRPr>
            </a:lvl3pPr>
            <a:lvl4pPr marL="457200" indent="1143000">
              <a:buClrTx/>
              <a:buSzTx/>
              <a:buFontTx/>
              <a:buNone/>
              <a:defRPr sz="4800">
                <a:solidFill>
                  <a:srgbClr val="888888"/>
                </a:solidFill>
              </a:defRPr>
            </a:lvl4pPr>
            <a:lvl5pPr marL="457200" indent="1600200">
              <a:buClrTx/>
              <a:buSzTx/>
              <a:buFontTx/>
              <a:buNone/>
              <a:defRPr sz="48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1676400" y="3651250"/>
            <a:ext cx="10363200" cy="870267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Google Shape;32;p6"/>
          <p:cNvSpPr txBox="1"/>
          <p:nvPr>
            <p:ph type="body" sz="half" idx="21"/>
          </p:nvPr>
        </p:nvSpPr>
        <p:spPr>
          <a:xfrm>
            <a:off x="12344400" y="3651250"/>
            <a:ext cx="10363200" cy="870267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xfrm>
            <a:off x="1679575" y="730250"/>
            <a:ext cx="21031201" cy="26511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Body Level One…"/>
          <p:cNvSpPr txBox="1"/>
          <p:nvPr>
            <p:ph type="body" sz="quarter" idx="1"/>
          </p:nvPr>
        </p:nvSpPr>
        <p:spPr>
          <a:xfrm>
            <a:off x="1679575" y="3362326"/>
            <a:ext cx="10315576" cy="1647825"/>
          </a:xfrm>
          <a:prstGeom prst="rect">
            <a:avLst/>
          </a:prstGeom>
        </p:spPr>
        <p:txBody>
          <a:bodyPr anchor="b"/>
          <a:lstStyle>
            <a:lvl1pPr marL="457200" indent="-228600">
              <a:buClrTx/>
              <a:buSzTx/>
              <a:buFontTx/>
              <a:buNone/>
              <a:defRPr b="1" sz="4800"/>
            </a:lvl1pPr>
            <a:lvl2pPr marL="457200" indent="228600">
              <a:buClrTx/>
              <a:buSzTx/>
              <a:buFontTx/>
              <a:buNone/>
              <a:defRPr b="1" sz="4800"/>
            </a:lvl2pPr>
            <a:lvl3pPr marL="457200" indent="685800">
              <a:buClrTx/>
              <a:buSzTx/>
              <a:buFontTx/>
              <a:buNone/>
              <a:defRPr b="1" sz="4800"/>
            </a:lvl3pPr>
            <a:lvl4pPr marL="457200" indent="1143000">
              <a:buClrTx/>
              <a:buSzTx/>
              <a:buFontTx/>
              <a:buNone/>
              <a:defRPr b="1" sz="4800"/>
            </a:lvl4pPr>
            <a:lvl5pPr marL="457200" indent="1600200">
              <a:buClrTx/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Google Shape;39;p7"/>
          <p:cNvSpPr txBox="1"/>
          <p:nvPr>
            <p:ph type="body" sz="half" idx="21"/>
          </p:nvPr>
        </p:nvSpPr>
        <p:spPr>
          <a:xfrm>
            <a:off x="1679575" y="5010150"/>
            <a:ext cx="10315575" cy="736917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1" name="Google Shape;40;p7"/>
          <p:cNvSpPr txBox="1"/>
          <p:nvPr>
            <p:ph type="body" sz="quarter" idx="22"/>
          </p:nvPr>
        </p:nvSpPr>
        <p:spPr>
          <a:xfrm>
            <a:off x="12344400" y="3362326"/>
            <a:ext cx="10366376" cy="1647825"/>
          </a:xfrm>
          <a:prstGeom prst="rect">
            <a:avLst/>
          </a:prstGeom>
        </p:spPr>
        <p:txBody>
          <a:bodyPr anchor="b"/>
          <a:lstStyle/>
          <a:p>
            <a:pPr marL="457200" indent="-228600">
              <a:buClrTx/>
              <a:buSzTx/>
              <a:buFontTx/>
              <a:buNone/>
              <a:defRPr b="1" sz="4800"/>
            </a:pPr>
          </a:p>
        </p:txBody>
      </p:sp>
      <p:sp>
        <p:nvSpPr>
          <p:cNvPr id="52" name="Google Shape;41;p7"/>
          <p:cNvSpPr txBox="1"/>
          <p:nvPr>
            <p:ph type="body" sz="half" idx="23"/>
          </p:nvPr>
        </p:nvSpPr>
        <p:spPr>
          <a:xfrm>
            <a:off x="12344400" y="5010150"/>
            <a:ext cx="10366376" cy="736917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/>
          <p:nvPr>
            <p:ph type="title"/>
          </p:nvPr>
        </p:nvSpPr>
        <p:spPr>
          <a:xfrm>
            <a:off x="1679575" y="914400"/>
            <a:ext cx="7864476" cy="3200400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pPr/>
            <a:r>
              <a:t>Title Text</a:t>
            </a:r>
          </a:p>
        </p:txBody>
      </p:sp>
      <p:sp>
        <p:nvSpPr>
          <p:cNvPr id="76" name="Body Level One…"/>
          <p:cNvSpPr txBox="1"/>
          <p:nvPr>
            <p:ph type="body" sz="half" idx="1"/>
          </p:nvPr>
        </p:nvSpPr>
        <p:spPr>
          <a:xfrm>
            <a:off x="10366375" y="1974850"/>
            <a:ext cx="12344401" cy="9747250"/>
          </a:xfrm>
          <a:prstGeom prst="rect">
            <a:avLst/>
          </a:prstGeom>
        </p:spPr>
        <p:txBody>
          <a:bodyPr/>
          <a:lstStyle>
            <a:lvl1pPr marL="889000" indent="-863600">
              <a:buSzPts val="6400"/>
              <a:defRPr sz="6400"/>
            </a:lvl1pPr>
            <a:lvl2pPr marL="1436914" indent="-928914">
              <a:buSzPts val="6400"/>
              <a:defRPr sz="6400"/>
            </a:lvl2pPr>
            <a:lvl3pPr marL="2006600" indent="-1016000">
              <a:buSzPts val="6400"/>
              <a:defRPr sz="6400"/>
            </a:lvl3pPr>
            <a:lvl4pPr marL="2611120" indent="-1137920">
              <a:buSzPts val="6400"/>
              <a:defRPr sz="6400"/>
            </a:lvl4pPr>
            <a:lvl5pPr marL="3068320" indent="-1137920">
              <a:buSzPts val="6400"/>
              <a:defRPr sz="6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Google Shape;57;p10"/>
          <p:cNvSpPr txBox="1"/>
          <p:nvPr>
            <p:ph type="body" sz="quarter" idx="21"/>
          </p:nvPr>
        </p:nvSpPr>
        <p:spPr>
          <a:xfrm>
            <a:off x="1679575" y="4114800"/>
            <a:ext cx="7864475" cy="7623176"/>
          </a:xfrm>
          <a:prstGeom prst="rect">
            <a:avLst/>
          </a:prstGeom>
        </p:spPr>
        <p:txBody>
          <a:bodyPr/>
          <a:lstStyle/>
          <a:p>
            <a:pPr marL="457200" indent="-228600">
              <a:buClrTx/>
              <a:buSzTx/>
              <a:buFontTx/>
              <a:buNone/>
              <a:defRPr sz="3200"/>
            </a:pP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/>
          <p:nvPr>
            <p:ph type="title"/>
          </p:nvPr>
        </p:nvSpPr>
        <p:spPr>
          <a:xfrm>
            <a:off x="1679575" y="914400"/>
            <a:ext cx="7864476" cy="3200400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pPr/>
            <a:r>
              <a:t>Title Text</a:t>
            </a:r>
          </a:p>
        </p:txBody>
      </p:sp>
      <p:sp>
        <p:nvSpPr>
          <p:cNvPr id="86" name="Google Shape;63;p11"/>
          <p:cNvSpPr/>
          <p:nvPr>
            <p:ph type="pic" sz="half" idx="21"/>
          </p:nvPr>
        </p:nvSpPr>
        <p:spPr>
          <a:xfrm>
            <a:off x="10366375" y="1974850"/>
            <a:ext cx="12344401" cy="9747250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7" name="Body Level One…"/>
          <p:cNvSpPr txBox="1"/>
          <p:nvPr>
            <p:ph type="body" sz="quarter" idx="1"/>
          </p:nvPr>
        </p:nvSpPr>
        <p:spPr>
          <a:xfrm>
            <a:off x="1679575" y="4114800"/>
            <a:ext cx="7864476" cy="7623176"/>
          </a:xfrm>
          <a:prstGeom prst="rect">
            <a:avLst/>
          </a:prstGeom>
        </p:spPr>
        <p:txBody>
          <a:bodyPr/>
          <a:lstStyle>
            <a:lvl1pPr marL="457200" indent="-228600">
              <a:buClrTx/>
              <a:buSzTx/>
              <a:buFontTx/>
              <a:buNone/>
              <a:defRPr sz="3200"/>
            </a:lvl1pPr>
            <a:lvl2pPr marL="457200" indent="228600">
              <a:buClrTx/>
              <a:buSzTx/>
              <a:buFontTx/>
              <a:buNone/>
              <a:defRPr sz="3200"/>
            </a:lvl2pPr>
            <a:lvl3pPr marL="457200" indent="685800">
              <a:buClrTx/>
              <a:buSzTx/>
              <a:buFontTx/>
              <a:buNone/>
              <a:defRPr sz="3200"/>
            </a:lvl3pPr>
            <a:lvl4pPr marL="457200" indent="1143000">
              <a:buClrTx/>
              <a:buSzTx/>
              <a:buFontTx/>
              <a:buNone/>
              <a:defRPr sz="3200"/>
            </a:lvl4pPr>
            <a:lvl5pPr marL="457200" indent="1600200"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Body Level One…"/>
          <p:cNvSpPr txBox="1"/>
          <p:nvPr>
            <p:ph type="body" idx="1"/>
          </p:nvPr>
        </p:nvSpPr>
        <p:spPr>
          <a:xfrm rot="5400000">
            <a:off x="7840661" y="-2513012"/>
            <a:ext cx="8702677" cy="21031201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Text"/>
          <p:cNvSpPr txBox="1"/>
          <p:nvPr>
            <p:ph type="title"/>
          </p:nvPr>
        </p:nvSpPr>
        <p:spPr>
          <a:xfrm rot="5400000">
            <a:off x="14266862" y="3913187"/>
            <a:ext cx="11623677" cy="52578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5" name="Body Level One…"/>
          <p:cNvSpPr txBox="1"/>
          <p:nvPr>
            <p:ph type="body" idx="1"/>
          </p:nvPr>
        </p:nvSpPr>
        <p:spPr>
          <a:xfrm rot="5400000">
            <a:off x="3598862" y="-1192213"/>
            <a:ext cx="11623676" cy="15468601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99" tIns="91399" rIns="91399" bIns="9139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99" tIns="91399" rIns="91399" bIns="9139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2173069" y="12813610"/>
            <a:ext cx="534532" cy="528430"/>
          </a:xfrm>
          <a:prstGeom prst="rect">
            <a:avLst/>
          </a:prstGeom>
          <a:ln w="25400">
            <a:miter lim="400000"/>
          </a:ln>
        </p:spPr>
        <p:txBody>
          <a:bodyPr wrap="none" lIns="91399" tIns="91399" rIns="91399" bIns="9139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800100" marR="0" indent="-6858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000000"/>
        </a:buClr>
        <a:buSzPts val="56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1371600" marR="0" indent="-8001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000000"/>
        </a:buClr>
        <a:buSzPts val="56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988820" marR="0" indent="-96012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000000"/>
        </a:buClr>
        <a:buSzPts val="56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2552700" marR="0" indent="-10668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000000"/>
        </a:buClr>
        <a:buSzPts val="56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3009900" marR="0" indent="-10668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000000"/>
        </a:buClr>
        <a:buSzPts val="56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3467100" marR="0" indent="-10668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000000"/>
        </a:buClr>
        <a:buSzPts val="56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924300" marR="0" indent="-10668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000000"/>
        </a:buClr>
        <a:buSzPts val="56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4381500" marR="0" indent="-10668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000000"/>
        </a:buClr>
        <a:buSzPts val="56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838700" marR="0" indent="-10668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000000"/>
        </a:buClr>
        <a:buSzPts val="56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3.tif"/><Relationship Id="rId5" Type="http://schemas.openxmlformats.org/officeDocument/2006/relationships/image" Target="../media/image4.tif"/><Relationship Id="rId6" Type="http://schemas.openxmlformats.org/officeDocument/2006/relationships/image" Target="../media/image5.tif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227" t="271" r="227" b="0"/>
          <a:stretch>
            <a:fillRect/>
          </a:stretch>
        </p:blipFill>
        <p:spPr>
          <a:xfrm>
            <a:off x="380799" y="7644383"/>
            <a:ext cx="6408995" cy="53802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77593" y="7643941"/>
            <a:ext cx="5844216" cy="5388711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Google Shape;84;p1"/>
          <p:cNvSpPr txBox="1"/>
          <p:nvPr>
            <p:ph type="ctrTitle"/>
          </p:nvPr>
        </p:nvSpPr>
        <p:spPr>
          <a:xfrm>
            <a:off x="338319" y="265121"/>
            <a:ext cx="14321200" cy="1669776"/>
          </a:xfrm>
          <a:prstGeom prst="rect">
            <a:avLst/>
          </a:prstGeom>
        </p:spPr>
        <p:txBody>
          <a:bodyPr anchor="ctr"/>
          <a:lstStyle/>
          <a:p>
            <a:pPr defTabSz="1755647">
              <a:defRPr b="1" i="1" sz="5376"/>
            </a:pPr>
            <a:r>
              <a:t>Widespread </a:t>
            </a:r>
            <a:r>
              <a:rPr sz="5184"/>
              <a:t>Megaripple</a:t>
            </a:r>
            <a:r>
              <a:t> Activity Across the North Polar Ergs of Mars</a:t>
            </a:r>
          </a:p>
        </p:txBody>
      </p:sp>
      <p:sp>
        <p:nvSpPr>
          <p:cNvPr id="118" name="Google Shape;85;p1"/>
          <p:cNvSpPr txBox="1"/>
          <p:nvPr>
            <p:ph type="subTitle" sz="quarter" idx="1"/>
          </p:nvPr>
        </p:nvSpPr>
        <p:spPr>
          <a:xfrm>
            <a:off x="1133423" y="1798450"/>
            <a:ext cx="12271558" cy="9857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defRPr sz="2400"/>
            </a:lvl1pPr>
          </a:lstStyle>
          <a:p>
            <a:pPr/>
            <a:r>
              <a:t>Matthew Chojnacki (Planetary Science Institute), David A. Vaz (Uni. of Coimbra), Simone Silvestro (SETI), David Silva (Uni. of Coimbra), (2021) JGR Planets</a:t>
            </a:r>
          </a:p>
        </p:txBody>
      </p:sp>
      <p:sp>
        <p:nvSpPr>
          <p:cNvPr id="119" name="Google Shape;91;p1"/>
          <p:cNvSpPr txBox="1"/>
          <p:nvPr/>
        </p:nvSpPr>
        <p:spPr>
          <a:xfrm>
            <a:off x="3847436" y="13188101"/>
            <a:ext cx="14317888" cy="84946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99" tIns="91399" rIns="91399" bIns="91399">
            <a:spAutoFit/>
          </a:bodyPr>
          <a:lstStyle/>
          <a:p>
            <a:pPr>
              <a:lnSpc>
                <a:spcPct val="90000"/>
              </a:lnSpc>
              <a:defRPr sz="2400"/>
            </a:pPr>
            <a:r>
              <a:t>See: Chojnacki et al. (2021) JGR-Planets; </a:t>
            </a:r>
            <a:r>
              <a:rPr i="1" u="sng">
                <a:solidFill>
                  <a:srgbClr val="1E00FF"/>
                </a:solidFill>
              </a:rPr>
              <a:t>doi.org/10.1029/2021JE006970</a:t>
            </a:r>
            <a:endParaRPr i="1" u="sng">
              <a:solidFill>
                <a:srgbClr val="1E00FF"/>
              </a:solidFill>
            </a:endParaRPr>
          </a:p>
          <a:p>
            <a:pPr>
              <a:lnSpc>
                <a:spcPct val="90000"/>
              </a:lnSpc>
              <a:defRPr i="1" sz="2400" u="sng">
                <a:solidFill>
                  <a:srgbClr val="1E00FF"/>
                </a:solidFill>
              </a:defRPr>
            </a:pPr>
            <a:r>
              <a:t> </a:t>
            </a:r>
          </a:p>
        </p:txBody>
      </p:sp>
      <p:grpSp>
        <p:nvGrpSpPr>
          <p:cNvPr id="122" name="Google Shape;92;p1"/>
          <p:cNvGrpSpPr/>
          <p:nvPr/>
        </p:nvGrpSpPr>
        <p:grpSpPr>
          <a:xfrm>
            <a:off x="15106428" y="9239735"/>
            <a:ext cx="8828535" cy="4262681"/>
            <a:chOff x="0" y="0"/>
            <a:chExt cx="8828533" cy="4262680"/>
          </a:xfrm>
        </p:grpSpPr>
        <p:sp>
          <p:nvSpPr>
            <p:cNvPr id="120" name="Rectangle"/>
            <p:cNvSpPr/>
            <p:nvPr/>
          </p:nvSpPr>
          <p:spPr>
            <a:xfrm>
              <a:off x="0" y="-1"/>
              <a:ext cx="8828534" cy="4262682"/>
            </a:xfrm>
            <a:prstGeom prst="rect">
              <a:avLst/>
            </a:prstGeom>
            <a:noFill/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just">
                <a:spcBef>
                  <a:spcPts val="1200"/>
                </a:spcBef>
              </a:pPr>
            </a:p>
          </p:txBody>
        </p:sp>
        <p:sp>
          <p:nvSpPr>
            <p:cNvPr id="121" name="Key Points:…"/>
            <p:cNvSpPr txBox="1"/>
            <p:nvPr/>
          </p:nvSpPr>
          <p:spPr>
            <a:xfrm>
              <a:off x="126375" y="34924"/>
              <a:ext cx="8575786" cy="4195213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399" tIns="91399" rIns="91399" bIns="91399" numCol="1" anchor="t">
              <a:noAutofit/>
            </a:bodyPr>
            <a:lstStyle/>
            <a:p>
              <a:pPr>
                <a:defRPr b="1" sz="2400" u="sng"/>
              </a:pPr>
              <a:r>
                <a:t>Key Points: </a:t>
              </a:r>
            </a:p>
            <a:p>
              <a:pPr marL="182879" indent="-182879" algn="just">
                <a:spcBef>
                  <a:spcPts val="1200"/>
                </a:spcBef>
                <a:buClr>
                  <a:srgbClr val="000000"/>
                </a:buClr>
                <a:buSzPct val="100000"/>
                <a:buFont typeface="Symbol"/>
                <a:buChar char="·"/>
                <a:defRPr sz="2400"/>
              </a:pPr>
              <a:r>
                <a:t>Abundant megaripple populations were identified across the north polar ergs of Mars and found to be migrating with dunes and ripples. </a:t>
              </a:r>
            </a:p>
            <a:p>
              <a:pPr marL="182879" indent="-182879" algn="just">
                <a:spcBef>
                  <a:spcPts val="1200"/>
                </a:spcBef>
                <a:buClr>
                  <a:srgbClr val="000000"/>
                </a:buClr>
                <a:buSzPct val="100000"/>
                <a:buFont typeface="Symbol"/>
                <a:buChar char="·"/>
                <a:defRPr sz="2400"/>
              </a:pPr>
              <a:r>
                <a:rPr b="1" i="1"/>
                <a:t>Polar megaripple dynamics and sand fluxes are enhanced relative to lower-latitude sites</a:t>
              </a:r>
              <a:r>
                <a:t>, despite the shorter migration season due to polar ice.</a:t>
              </a:r>
            </a:p>
            <a:p>
              <a:pPr marL="182879" indent="-182879" algn="just">
                <a:spcBef>
                  <a:spcPts val="1200"/>
                </a:spcBef>
                <a:buClr>
                  <a:srgbClr val="000000"/>
                </a:buClr>
                <a:buSzPct val="100000"/>
                <a:buFont typeface="Symbol"/>
                <a:buChar char="·"/>
                <a:defRPr sz="2400"/>
              </a:pPr>
              <a:r>
                <a:rPr b="1" i="1"/>
                <a:t>Spring and summer winds and polar storms</a:t>
              </a:r>
              <a:r>
                <a:t> were attributed as the cause for the increased activity rather than ice-related processes.</a:t>
              </a:r>
            </a:p>
          </p:txBody>
        </p:sp>
      </p:grpSp>
      <p:grpSp>
        <p:nvGrpSpPr>
          <p:cNvPr id="125" name="Group 20"/>
          <p:cNvGrpSpPr/>
          <p:nvPr/>
        </p:nvGrpSpPr>
        <p:grpSpPr>
          <a:xfrm>
            <a:off x="6198346" y="12283533"/>
            <a:ext cx="985004" cy="1039515"/>
            <a:chOff x="0" y="48177"/>
            <a:chExt cx="985003" cy="1039514"/>
          </a:xfrm>
        </p:grpSpPr>
        <p:sp>
          <p:nvSpPr>
            <p:cNvPr id="123" name="Oval 21"/>
            <p:cNvSpPr/>
            <p:nvPr/>
          </p:nvSpPr>
          <p:spPr>
            <a:xfrm>
              <a:off x="0" y="115175"/>
              <a:ext cx="985004" cy="913034"/>
            </a:xfrm>
            <a:prstGeom prst="ellipse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 sz="3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4" name="TextBox 21"/>
            <p:cNvSpPr txBox="1"/>
            <p:nvPr/>
          </p:nvSpPr>
          <p:spPr>
            <a:xfrm>
              <a:off x="192073" y="48177"/>
              <a:ext cx="626239" cy="1039516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>
                <a:defRPr sz="6400"/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128" name="Group 29"/>
          <p:cNvGrpSpPr/>
          <p:nvPr/>
        </p:nvGrpSpPr>
        <p:grpSpPr>
          <a:xfrm>
            <a:off x="12453067" y="12255245"/>
            <a:ext cx="1038613" cy="1096090"/>
            <a:chOff x="0" y="54761"/>
            <a:chExt cx="1038611" cy="1096089"/>
          </a:xfrm>
        </p:grpSpPr>
        <p:sp>
          <p:nvSpPr>
            <p:cNvPr id="126" name="Oval 30"/>
            <p:cNvSpPr/>
            <p:nvPr/>
          </p:nvSpPr>
          <p:spPr>
            <a:xfrm>
              <a:off x="0" y="121444"/>
              <a:ext cx="1038612" cy="962725"/>
            </a:xfrm>
            <a:prstGeom prst="ellipse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 sz="3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7" name="TextBox 21"/>
            <p:cNvSpPr txBox="1"/>
            <p:nvPr/>
          </p:nvSpPr>
          <p:spPr>
            <a:xfrm>
              <a:off x="189145" y="54761"/>
              <a:ext cx="647622" cy="1096090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>
                <a:defRPr sz="6400"/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129" name="Rectangle"/>
          <p:cNvSpPr/>
          <p:nvPr/>
        </p:nvSpPr>
        <p:spPr>
          <a:xfrm>
            <a:off x="714444" y="3951394"/>
            <a:ext cx="13971170" cy="3393095"/>
          </a:xfrm>
          <a:prstGeom prst="rect">
            <a:avLst/>
          </a:prstGeom>
          <a:ln w="63500">
            <a:solidFill>
              <a:srgbClr val="000000"/>
            </a:solidFill>
          </a:ln>
        </p:spPr>
        <p:txBody>
          <a:bodyPr tIns="91439" bIns="91439"/>
          <a:lstStyle/>
          <a:p>
            <a:pPr>
              <a:lnSpc>
                <a:spcPct val="80000"/>
              </a:lnSpc>
              <a:defRPr sz="3600"/>
            </a:pPr>
          </a:p>
        </p:txBody>
      </p:sp>
      <p:sp>
        <p:nvSpPr>
          <p:cNvPr id="130" name="We mapped the extensive sand seas across the north pole of Mars for the presence of intermediate-scale bedforms of megaripples, which were found to be common landforms.…"/>
          <p:cNvSpPr txBox="1"/>
          <p:nvPr/>
        </p:nvSpPr>
        <p:spPr>
          <a:xfrm>
            <a:off x="989040" y="4020189"/>
            <a:ext cx="13810821" cy="346294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99" tIns="91399" rIns="91399" bIns="91399">
            <a:normAutofit fontScale="100000" lnSpcReduction="0"/>
          </a:bodyPr>
          <a:lstStyle/>
          <a:p>
            <a:pPr indent="162763" defTabSz="1627632">
              <a:lnSpc>
                <a:spcPct val="120000"/>
              </a:lnSpc>
              <a:spcBef>
                <a:spcPts val="800"/>
              </a:spcBef>
              <a:defRPr sz="2136"/>
            </a:pPr>
            <a:r>
              <a:t>We mapped the extensive sand seas across the north pole of Mars for the presence of intermediate-scale bedforms of megaripples, which were found to be common landforms.  </a:t>
            </a:r>
          </a:p>
          <a:p>
            <a:pPr indent="162763" defTabSz="1627632">
              <a:lnSpc>
                <a:spcPct val="120000"/>
              </a:lnSpc>
              <a:spcBef>
                <a:spcPts val="800"/>
              </a:spcBef>
              <a:defRPr sz="2136"/>
            </a:pPr>
            <a:r>
              <a:t>Using repeat HiRISE images acquired over long durations (6 Mars years or 13 Earth years) we examined the dynamic activity of polar bedforms. Remarkably, </a:t>
            </a:r>
            <a:r>
              <a:rPr b="1" i="1"/>
              <a:t>all the study sites investigated hosted migrating megaripples</a:t>
            </a:r>
            <a:r>
              <a:t>, indicating widespread and formative winds had occurred.</a:t>
            </a:r>
          </a:p>
          <a:p>
            <a:pPr indent="162763" defTabSz="1627632">
              <a:lnSpc>
                <a:spcPct val="120000"/>
              </a:lnSpc>
              <a:spcBef>
                <a:spcPts val="800"/>
              </a:spcBef>
              <a:defRPr sz="2136"/>
            </a:pPr>
            <a:r>
              <a:t>When comparing sand flux contributions of polar megaripples relative to smaller dark-toned ripples and larger dunes, they are estimated to contribute ~1% of the total aeolian system's sand fluxes. </a:t>
            </a:r>
            <a:r>
              <a:rPr b="1" i="1"/>
              <a:t>Overall, these findings support the notion of a very windy north polar environment.</a:t>
            </a:r>
            <a:r>
              <a:t> </a:t>
            </a:r>
          </a:p>
        </p:txBody>
      </p:sp>
      <p:grpSp>
        <p:nvGrpSpPr>
          <p:cNvPr id="133" name="Group"/>
          <p:cNvGrpSpPr/>
          <p:nvPr/>
        </p:nvGrpSpPr>
        <p:grpSpPr>
          <a:xfrm>
            <a:off x="757530" y="4206515"/>
            <a:ext cx="520426" cy="577648"/>
            <a:chOff x="0" y="0"/>
            <a:chExt cx="520425" cy="577646"/>
          </a:xfrm>
        </p:grpSpPr>
        <p:sp>
          <p:nvSpPr>
            <p:cNvPr id="131" name="1"/>
            <p:cNvSpPr txBox="1"/>
            <p:nvPr/>
          </p:nvSpPr>
          <p:spPr>
            <a:xfrm>
              <a:off x="57188" y="0"/>
              <a:ext cx="393349" cy="57764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/>
              <a:r>
                <a:t>1</a:t>
              </a:r>
            </a:p>
          </p:txBody>
        </p:sp>
        <p:sp>
          <p:nvSpPr>
            <p:cNvPr id="132" name="Oval 11"/>
            <p:cNvSpPr/>
            <p:nvPr/>
          </p:nvSpPr>
          <p:spPr>
            <a:xfrm>
              <a:off x="0" y="68729"/>
              <a:ext cx="520426" cy="44018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/>
            </a:p>
          </p:txBody>
        </p:sp>
      </p:grpSp>
      <p:pic>
        <p:nvPicPr>
          <p:cNvPr id="13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528819" y="10053614"/>
            <a:ext cx="3379495" cy="2197021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sp>
        <p:nvSpPr>
          <p:cNvPr id="135" name="Wind"/>
          <p:cNvSpPr txBox="1"/>
          <p:nvPr/>
        </p:nvSpPr>
        <p:spPr>
          <a:xfrm>
            <a:off x="4661869" y="7586855"/>
            <a:ext cx="890013" cy="5511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Wind</a:t>
            </a:r>
          </a:p>
        </p:txBody>
      </p:sp>
      <p:sp>
        <p:nvSpPr>
          <p:cNvPr id="136" name="Martian megaripples, which are intermediate-scale (5–40-m spacing, ∼1–2-m tall) wind-driven (aeolian) bedforms, have been studied extensively and thought to be largely inactive relics of past climates save for a few exceptions."/>
          <p:cNvSpPr txBox="1"/>
          <p:nvPr/>
        </p:nvSpPr>
        <p:spPr>
          <a:xfrm>
            <a:off x="622947" y="2956919"/>
            <a:ext cx="14154164" cy="121429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lnSpc>
                <a:spcPct val="120000"/>
              </a:lnSpc>
              <a:spcBef>
                <a:spcPts val="200"/>
              </a:spcBef>
              <a:defRPr i="1" sz="2000">
                <a:solidFill>
                  <a:srgbClr val="A37D02"/>
                </a:solidFill>
              </a:defRPr>
            </a:lvl1pPr>
          </a:lstStyle>
          <a:p>
            <a:pPr/>
            <a:r>
              <a:t>Martian megaripples, which are intermediate-scale (5–40-m spacing, ∼1–2-m tall) wind-driven (aeolian) bedforms, have been studied extensively and thought to be largely inactive relics of past climates save for a few exceptions.</a:t>
            </a:r>
          </a:p>
        </p:txBody>
      </p:sp>
      <p:sp>
        <p:nvSpPr>
          <p:cNvPr id="137" name="Line"/>
          <p:cNvSpPr/>
          <p:nvPr/>
        </p:nvSpPr>
        <p:spPr>
          <a:xfrm>
            <a:off x="1049634" y="2758818"/>
            <a:ext cx="12769893" cy="1"/>
          </a:xfrm>
          <a:prstGeom prst="line">
            <a:avLst/>
          </a:prstGeom>
          <a:ln w="50800">
            <a:solidFill>
              <a:srgbClr val="535353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/>
          </a:p>
        </p:txBody>
      </p:sp>
      <p:pic>
        <p:nvPicPr>
          <p:cNvPr id="138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15693" y="11583284"/>
            <a:ext cx="2430113" cy="1400404"/>
          </a:xfrm>
          <a:prstGeom prst="rect">
            <a:avLst/>
          </a:prstGeom>
          <a:ln w="25400">
            <a:solidFill>
              <a:srgbClr val="000000"/>
            </a:solidFill>
          </a:ln>
        </p:spPr>
      </p:pic>
      <p:grpSp>
        <p:nvGrpSpPr>
          <p:cNvPr id="141" name="Group"/>
          <p:cNvGrpSpPr/>
          <p:nvPr/>
        </p:nvGrpSpPr>
        <p:grpSpPr>
          <a:xfrm>
            <a:off x="757530" y="5120599"/>
            <a:ext cx="520426" cy="577648"/>
            <a:chOff x="0" y="0"/>
            <a:chExt cx="520425" cy="577646"/>
          </a:xfrm>
        </p:grpSpPr>
        <p:sp>
          <p:nvSpPr>
            <p:cNvPr id="139" name="Oval 41"/>
            <p:cNvSpPr/>
            <p:nvPr/>
          </p:nvSpPr>
          <p:spPr>
            <a:xfrm>
              <a:off x="0" y="48559"/>
              <a:ext cx="520426" cy="44018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/>
            </a:p>
          </p:txBody>
        </p:sp>
        <p:sp>
          <p:nvSpPr>
            <p:cNvPr id="140" name="2"/>
            <p:cNvSpPr txBox="1"/>
            <p:nvPr/>
          </p:nvSpPr>
          <p:spPr>
            <a:xfrm>
              <a:off x="57188" y="0"/>
              <a:ext cx="393349" cy="57764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/>
              <a:r>
                <a:t>2</a:t>
              </a:r>
            </a:p>
          </p:txBody>
        </p:sp>
      </p:grpSp>
      <p:grpSp>
        <p:nvGrpSpPr>
          <p:cNvPr id="144" name="Group"/>
          <p:cNvGrpSpPr/>
          <p:nvPr/>
        </p:nvGrpSpPr>
        <p:grpSpPr>
          <a:xfrm>
            <a:off x="757530" y="6273676"/>
            <a:ext cx="520426" cy="577647"/>
            <a:chOff x="0" y="0"/>
            <a:chExt cx="520425" cy="577646"/>
          </a:xfrm>
        </p:grpSpPr>
        <p:sp>
          <p:nvSpPr>
            <p:cNvPr id="142" name="Oval 42"/>
            <p:cNvSpPr/>
            <p:nvPr/>
          </p:nvSpPr>
          <p:spPr>
            <a:xfrm>
              <a:off x="0" y="68729"/>
              <a:ext cx="520426" cy="440189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/>
            </a:p>
          </p:txBody>
        </p:sp>
        <p:sp>
          <p:nvSpPr>
            <p:cNvPr id="143" name="3"/>
            <p:cNvSpPr txBox="1"/>
            <p:nvPr/>
          </p:nvSpPr>
          <p:spPr>
            <a:xfrm>
              <a:off x="76277" y="0"/>
              <a:ext cx="393349" cy="57764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/>
              <a:r>
                <a:t>3</a:t>
              </a:r>
            </a:p>
          </p:txBody>
        </p:sp>
      </p:grpSp>
      <p:pic>
        <p:nvPicPr>
          <p:cNvPr id="145" name="Group" descr="Group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34596" y="12568222"/>
            <a:ext cx="979256" cy="954445"/>
          </a:xfrm>
          <a:prstGeom prst="rect">
            <a:avLst/>
          </a:prstGeom>
          <a:ln w="25400">
            <a:solidFill>
              <a:srgbClr val="000000"/>
            </a:solidFill>
          </a:ln>
        </p:spPr>
      </p:pic>
      <p:grpSp>
        <p:nvGrpSpPr>
          <p:cNvPr id="151" name="Group"/>
          <p:cNvGrpSpPr/>
          <p:nvPr/>
        </p:nvGrpSpPr>
        <p:grpSpPr>
          <a:xfrm>
            <a:off x="14957590" y="391675"/>
            <a:ext cx="8187133" cy="8722728"/>
            <a:chOff x="0" y="0"/>
            <a:chExt cx="8187131" cy="8722726"/>
          </a:xfrm>
        </p:grpSpPr>
        <p:pic>
          <p:nvPicPr>
            <p:cNvPr id="146" name="Picture 8" descr="Picture 8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8381" y="500759"/>
              <a:ext cx="8058751" cy="8221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7" name="Megaripples"/>
            <p:cNvSpPr txBox="1"/>
            <p:nvPr/>
          </p:nvSpPr>
          <p:spPr>
            <a:xfrm>
              <a:off x="285894" y="4556086"/>
              <a:ext cx="1953291" cy="523304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defTabSz="914400">
                <a:defRPr sz="2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Megaripples </a:t>
              </a:r>
            </a:p>
          </p:txBody>
        </p:sp>
        <p:sp>
          <p:nvSpPr>
            <p:cNvPr id="148" name="Dark-toned ripples"/>
            <p:cNvSpPr txBox="1"/>
            <p:nvPr/>
          </p:nvSpPr>
          <p:spPr>
            <a:xfrm>
              <a:off x="80781" y="7297504"/>
              <a:ext cx="2698622" cy="523304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defTabSz="914400">
                <a:defRPr sz="2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Dark-toned ripples</a:t>
              </a:r>
            </a:p>
          </p:txBody>
        </p:sp>
        <p:sp>
          <p:nvSpPr>
            <p:cNvPr id="149" name="Dunes"/>
            <p:cNvSpPr txBox="1"/>
            <p:nvPr/>
          </p:nvSpPr>
          <p:spPr>
            <a:xfrm>
              <a:off x="471438" y="1854135"/>
              <a:ext cx="1089343" cy="523304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defTabSz="914400">
                <a:defRPr sz="2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Dunes</a:t>
              </a:r>
            </a:p>
          </p:txBody>
        </p:sp>
        <p:sp>
          <p:nvSpPr>
            <p:cNvPr id="150" name="Sand Flux Comparisons (red is high, blue is low)"/>
            <p:cNvSpPr txBox="1"/>
            <p:nvPr/>
          </p:nvSpPr>
          <p:spPr>
            <a:xfrm>
              <a:off x="0" y="0"/>
              <a:ext cx="7893399" cy="71976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914400">
                <a:defRPr b="1" sz="2400" u="sng"/>
              </a:pPr>
              <a:r>
                <a:t>Sand Flux Comparisons (</a:t>
              </a:r>
              <a:r>
                <a:rPr>
                  <a:solidFill>
                    <a:srgbClr val="FF180A"/>
                  </a:solidFill>
                </a:rPr>
                <a:t>red</a:t>
              </a:r>
              <a:r>
                <a:t> is high, </a:t>
              </a:r>
              <a:r>
                <a:rPr>
                  <a:solidFill>
                    <a:schemeClr val="accent5"/>
                  </a:solidFill>
                </a:rPr>
                <a:t>blue</a:t>
              </a:r>
              <a:r>
                <a:t> is low)</a:t>
              </a:r>
            </a:p>
          </p:txBody>
        </p:sp>
      </p:grpSp>
      <p:grpSp>
        <p:nvGrpSpPr>
          <p:cNvPr id="154" name="Group 32"/>
          <p:cNvGrpSpPr/>
          <p:nvPr/>
        </p:nvGrpSpPr>
        <p:grpSpPr>
          <a:xfrm>
            <a:off x="22812015" y="8096427"/>
            <a:ext cx="1038613" cy="1096090"/>
            <a:chOff x="0" y="54761"/>
            <a:chExt cx="1038611" cy="1096089"/>
          </a:xfrm>
        </p:grpSpPr>
        <p:sp>
          <p:nvSpPr>
            <p:cNvPr id="152" name="Oval 33"/>
            <p:cNvSpPr/>
            <p:nvPr/>
          </p:nvSpPr>
          <p:spPr>
            <a:xfrm>
              <a:off x="0" y="121444"/>
              <a:ext cx="1038612" cy="962725"/>
            </a:xfrm>
            <a:prstGeom prst="ellipse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 sz="3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3" name="TextBox 21"/>
            <p:cNvSpPr txBox="1"/>
            <p:nvPr/>
          </p:nvSpPr>
          <p:spPr>
            <a:xfrm>
              <a:off x="189145" y="54761"/>
              <a:ext cx="647622" cy="1096090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>
                <a:defRPr sz="6400"/>
              </a:lvl1pPr>
            </a:lstStyle>
            <a:p>
              <a:pPr/>
              <a:r>
                <a:t>3</a:t>
              </a:r>
            </a:p>
          </p:txBody>
        </p:sp>
      </p:grpSp>
      <p:pic>
        <p:nvPicPr>
          <p:cNvPr id="155" name="HiRISE-4-Line-Color.png" descr="HiRISE-4-Line-Color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3001382" y="134996"/>
            <a:ext cx="1430525" cy="10395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