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mn-lt"/>
        <a:ea typeface="+mn-ea"/>
        <a:cs typeface="+mn-cs"/>
        <a:sym typeface="American Typewriter Light"/>
      </a:defRPr>
    </a:lvl1pPr>
    <a:lvl2pPr marL="0" marR="0" indent="4572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mn-lt"/>
        <a:ea typeface="+mn-ea"/>
        <a:cs typeface="+mn-cs"/>
        <a:sym typeface="American Typewriter Light"/>
      </a:defRPr>
    </a:lvl2pPr>
    <a:lvl3pPr marL="0" marR="0" indent="9144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mn-lt"/>
        <a:ea typeface="+mn-ea"/>
        <a:cs typeface="+mn-cs"/>
        <a:sym typeface="American Typewriter Light"/>
      </a:defRPr>
    </a:lvl3pPr>
    <a:lvl4pPr marL="0" marR="0" indent="13716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mn-lt"/>
        <a:ea typeface="+mn-ea"/>
        <a:cs typeface="+mn-cs"/>
        <a:sym typeface="American Typewriter Light"/>
      </a:defRPr>
    </a:lvl4pPr>
    <a:lvl5pPr marL="0" marR="0" indent="18288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mn-lt"/>
        <a:ea typeface="+mn-ea"/>
        <a:cs typeface="+mn-cs"/>
        <a:sym typeface="American Typewriter Light"/>
      </a:defRPr>
    </a:lvl5pPr>
    <a:lvl6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mn-lt"/>
        <a:ea typeface="+mn-ea"/>
        <a:cs typeface="+mn-cs"/>
        <a:sym typeface="American Typewriter Light"/>
      </a:defRPr>
    </a:lvl6pPr>
    <a:lvl7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mn-lt"/>
        <a:ea typeface="+mn-ea"/>
        <a:cs typeface="+mn-cs"/>
        <a:sym typeface="American Typewriter Light"/>
      </a:defRPr>
    </a:lvl7pPr>
    <a:lvl8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mn-lt"/>
        <a:ea typeface="+mn-ea"/>
        <a:cs typeface="+mn-cs"/>
        <a:sym typeface="American Typewriter Light"/>
      </a:defRPr>
    </a:lvl8pPr>
    <a:lvl9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mn-lt"/>
        <a:ea typeface="+mn-ea"/>
        <a:cs typeface="+mn-cs"/>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5F3C0C"/>
        </a:fontRef>
        <a:srgbClr val="5F3C0C"/>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CAD2E8"/>
          </a:solidFill>
        </a:fill>
      </a:tcStyle>
    </a:wholeTbl>
    <a:band2H>
      <a:tcTxStyle b="def" i="def"/>
      <a:tcStyle>
        <a:tcBdr/>
        <a:fill>
          <a:solidFill>
            <a:srgbClr val="E6EAF4"/>
          </a:solidFill>
        </a:fill>
      </a:tcStyle>
    </a:band2H>
    <a:firstCol>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381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1"/>
          </a:solidFill>
        </a:fill>
      </a:tcStyle>
    </a:firstCol>
    <a:la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381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1"/>
          </a:solidFill>
        </a:fill>
      </a:tcStyle>
    </a:lastRow>
    <a:firstRow>
      <a:tcTxStyle b="on" i="off">
        <a:font>
          <a:latin typeface="American Typewriter"/>
          <a:ea typeface="American Typewriter"/>
          <a:cs typeface="American Typewriter"/>
        </a:font>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381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chemeClr val="accent1"/>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hape 18"/>
          <p:cNvSpPr/>
          <p:nvPr>
            <p:ph type="sldImg"/>
          </p:nvPr>
        </p:nvSpPr>
        <p:spPr>
          <a:xfrm>
            <a:off x="1143000" y="685800"/>
            <a:ext cx="4572000" cy="3429000"/>
          </a:xfrm>
          <a:prstGeom prst="rect">
            <a:avLst/>
          </a:prstGeom>
        </p:spPr>
        <p:txBody>
          <a:bodyPr/>
          <a:lstStyle/>
          <a:p>
            <a:pPr/>
          </a:p>
        </p:txBody>
      </p:sp>
      <p:sp>
        <p:nvSpPr>
          <p:cNvPr id="19" name="Shape 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12" name="Shape 1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image2.png"/>
          <p:cNvPicPr>
            <a:picLocks noChangeAspect="1"/>
          </p:cNvPicPr>
          <p:nvPr/>
        </p:nvPicPr>
        <p:blipFill>
          <a:blip r:embed="rId3">
            <a:extLst/>
          </a:blip>
          <a:srcRect l="0" t="0" r="0" b="74575"/>
          <a:stretch>
            <a:fillRect/>
          </a:stretch>
        </p:blipFill>
        <p:spPr>
          <a:xfrm>
            <a:off x="0" y="9245600"/>
            <a:ext cx="13004800" cy="508000"/>
          </a:xfrm>
          <a:prstGeom prst="rect">
            <a:avLst/>
          </a:prstGeom>
          <a:ln w="12700">
            <a:miter lim="400000"/>
          </a:ln>
        </p:spPr>
      </p:pic>
      <p:sp>
        <p:nvSpPr>
          <p:cNvPr id="3" name="Shape 3"/>
          <p:cNvSpPr/>
          <p:nvPr>
            <p:ph type="title"/>
          </p:nvPr>
        </p:nvSpPr>
        <p:spPr>
          <a:xfrm>
            <a:off x="650240" y="390595"/>
            <a:ext cx="11704320" cy="1885245"/>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Title Text</a:t>
            </a:r>
          </a:p>
        </p:txBody>
      </p:sp>
      <p:sp>
        <p:nvSpPr>
          <p:cNvPr id="4" name="Shape 4"/>
          <p:cNvSpPr/>
          <p:nvPr>
            <p:ph type="body" idx="1"/>
          </p:nvPr>
        </p:nvSpPr>
        <p:spPr>
          <a:xfrm>
            <a:off x="650240" y="2275839"/>
            <a:ext cx="11704320" cy="7477761"/>
          </a:xfrm>
          <a:prstGeom prst="rect">
            <a:avLst/>
          </a:prstGeom>
          <a:ln w="12700">
            <a:miter lim="400000"/>
          </a:ln>
          <a:extLst>
            <a:ext uri="{C572A759-6A51-4108-AA02-DFA0A04FC94B}">
              <ma14:wrappingTextBoxFlag xmlns:ma14="http://schemas.microsoft.com/office/mac/drawingml/2011/main" val="1"/>
            </a:ext>
          </a:extLst>
        </p:spPr>
        <p:txBody>
          <a:bodyPr lIns="45719" rIns="45719"/>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a:r>
              <a:t>Body Level One</a:t>
            </a:r>
          </a:p>
          <a:p>
            <a:pPr lvl="1"/>
            <a:r>
              <a:t>Body Level Two</a:t>
            </a:r>
          </a:p>
          <a:p>
            <a:pPr lvl="2"/>
            <a:r>
              <a:t>Body Level Three</a:t>
            </a:r>
          </a:p>
          <a:p>
            <a:pPr lvl="3"/>
            <a:r>
              <a:t>Body Level Four</a:t>
            </a:r>
          </a:p>
          <a:p>
            <a:pPr lvl="4"/>
            <a:r>
              <a:t>Body Level Five</a:t>
            </a:r>
          </a:p>
        </p:txBody>
      </p:sp>
      <p:sp>
        <p:nvSpPr>
          <p:cNvPr id="5" name="Shape 5"/>
          <p:cNvSpPr/>
          <p:nvPr>
            <p:ph type="sldNum" sz="quarter" idx="2"/>
          </p:nvPr>
        </p:nvSpPr>
        <p:spPr>
          <a:xfrm>
            <a:off x="6285653" y="8645172"/>
            <a:ext cx="3034454" cy="269241"/>
          </a:xfrm>
          <a:prstGeom prst="rect">
            <a:avLst/>
          </a:prstGeom>
          <a:ln w="12700">
            <a:miter lim="400000"/>
          </a:ln>
        </p:spPr>
        <p:txBody>
          <a:bodyPr lIns="45719" rIns="45719" anchor="ctr">
            <a:spAutoFit/>
          </a:bodyPr>
          <a:lstStyle>
            <a:lvl1pPr algn="r">
              <a:defRPr sz="1200">
                <a:solidFill>
                  <a:srgbClr val="53585F"/>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5"/>
  </p:sldLayoutIdLst>
  <p:transition xmlns:p14="http://schemas.microsoft.com/office/powerpoint/2010/main" spd="med" advClick="1"/>
  <p:txStyles>
    <p:titleStyle>
      <a:lvl1pPr marL="0" marR="0" indent="0" algn="ctr" defTabSz="58420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1pPr>
      <a:lvl2pPr marL="0" marR="0" indent="228600" algn="ctr" defTabSz="58420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2pPr>
      <a:lvl3pPr marL="0" marR="0" indent="457200" algn="ctr" defTabSz="58420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3pPr>
      <a:lvl4pPr marL="0" marR="0" indent="685800" algn="ctr" defTabSz="58420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4pPr>
      <a:lvl5pPr marL="0" marR="0" indent="914400" algn="ctr" defTabSz="58420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5pPr>
      <a:lvl6pPr marL="0" marR="0" indent="1143000" algn="ctr" defTabSz="58420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6pPr>
      <a:lvl7pPr marL="0" marR="0" indent="1371600" algn="ctr" defTabSz="58420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7pPr>
      <a:lvl8pPr marL="0" marR="0" indent="1600200" algn="ctr" defTabSz="58420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8pPr>
      <a:lvl9pPr marL="0" marR="0" indent="1828800" algn="ctr" defTabSz="58420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9pPr>
    </p:titleStyle>
    <p:bodyStyle>
      <a:lvl1pPr marL="889000" marR="0" indent="-889000" algn="l" defTabSz="58420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mn-lt"/>
          <a:ea typeface="+mn-ea"/>
          <a:cs typeface="+mn-cs"/>
          <a:sym typeface="American Typewriter Light"/>
        </a:defRPr>
      </a:lvl1pPr>
      <a:lvl2pPr marL="2420056" marR="0" indent="-1975556" algn="l" defTabSz="58420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mn-lt"/>
          <a:ea typeface="+mn-ea"/>
          <a:cs typeface="+mn-cs"/>
          <a:sym typeface="American Typewriter Light"/>
        </a:defRPr>
      </a:lvl2pPr>
      <a:lvl3pPr marL="2864556" marR="0" indent="-1975556" algn="l" defTabSz="58420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mn-lt"/>
          <a:ea typeface="+mn-ea"/>
          <a:cs typeface="+mn-cs"/>
          <a:sym typeface="American Typewriter Light"/>
        </a:defRPr>
      </a:lvl3pPr>
      <a:lvl4pPr marL="3309056" marR="0" indent="-1975556" algn="l" defTabSz="58420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mn-lt"/>
          <a:ea typeface="+mn-ea"/>
          <a:cs typeface="+mn-cs"/>
          <a:sym typeface="American Typewriter Light"/>
        </a:defRPr>
      </a:lvl4pPr>
      <a:lvl5pPr marL="3753556" marR="0" indent="-1975556" algn="l" defTabSz="58420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mn-lt"/>
          <a:ea typeface="+mn-ea"/>
          <a:cs typeface="+mn-cs"/>
          <a:sym typeface="American Typewriter Light"/>
        </a:defRPr>
      </a:lvl5pPr>
      <a:lvl6pPr marL="4210756" marR="0" indent="-1975556" algn="l" defTabSz="58420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mn-lt"/>
          <a:ea typeface="+mn-ea"/>
          <a:cs typeface="+mn-cs"/>
          <a:sym typeface="American Typewriter Light"/>
        </a:defRPr>
      </a:lvl6pPr>
      <a:lvl7pPr marL="4667956" marR="0" indent="-1975556" algn="l" defTabSz="58420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mn-lt"/>
          <a:ea typeface="+mn-ea"/>
          <a:cs typeface="+mn-cs"/>
          <a:sym typeface="American Typewriter Light"/>
        </a:defRPr>
      </a:lvl7pPr>
      <a:lvl8pPr marL="5125156" marR="0" indent="-1975556" algn="l" defTabSz="58420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mn-lt"/>
          <a:ea typeface="+mn-ea"/>
          <a:cs typeface="+mn-cs"/>
          <a:sym typeface="American Typewriter Light"/>
        </a:defRPr>
      </a:lvl8pPr>
      <a:lvl9pPr marL="5582356" marR="0" indent="-1975556" algn="l" defTabSz="58420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mn-lt"/>
          <a:ea typeface="+mn-ea"/>
          <a:cs typeface="+mn-cs"/>
          <a:sym typeface="American Typewriter Light"/>
        </a:defRPr>
      </a:lvl9pPr>
    </p:bodyStyle>
    <p:otherStyle>
      <a:lvl1pPr marL="0" marR="0" indent="0" algn="r" defTabSz="58420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1pPr>
      <a:lvl2pPr marL="0" marR="0" indent="228600" algn="r" defTabSz="58420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2pPr>
      <a:lvl3pPr marL="0" marR="0" indent="457200" algn="r" defTabSz="58420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3pPr>
      <a:lvl4pPr marL="0" marR="0" indent="685800" algn="r" defTabSz="58420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4pPr>
      <a:lvl5pPr marL="0" marR="0" indent="914400" algn="r" defTabSz="58420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5pPr>
      <a:lvl6pPr marL="0" marR="0" indent="1143000" algn="r" defTabSz="58420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6pPr>
      <a:lvl7pPr marL="0" marR="0" indent="1371600" algn="r" defTabSz="58420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7pPr>
      <a:lvl8pPr marL="0" marR="0" indent="1600200" algn="r" defTabSz="58420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8pPr>
      <a:lvl9pPr marL="0" marR="0" indent="1828800" algn="r" defTabSz="584200" latinLnBrk="0">
        <a:lnSpc>
          <a:spcPct val="12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1" name="image4.png"/>
          <p:cNvPicPr>
            <a:picLocks noChangeAspect="1"/>
          </p:cNvPicPr>
          <p:nvPr/>
        </p:nvPicPr>
        <p:blipFill>
          <a:blip r:embed="rId2">
            <a:extLst/>
          </a:blip>
          <a:stretch>
            <a:fillRect/>
          </a:stretch>
        </p:blipFill>
        <p:spPr>
          <a:xfrm>
            <a:off x="0" y="9144000"/>
            <a:ext cx="1557338" cy="584200"/>
          </a:xfrm>
          <a:prstGeom prst="rect">
            <a:avLst/>
          </a:prstGeom>
          <a:ln w="12700">
            <a:miter lim="400000"/>
          </a:ln>
        </p:spPr>
      </p:pic>
      <p:sp>
        <p:nvSpPr>
          <p:cNvPr id="22" name="Shape 22"/>
          <p:cNvSpPr/>
          <p:nvPr/>
        </p:nvSpPr>
        <p:spPr>
          <a:xfrm>
            <a:off x="1557337" y="9334500"/>
            <a:ext cx="9821863" cy="751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lnSpc>
                <a:spcPct val="100000"/>
              </a:lnSpc>
              <a:spcBef>
                <a:spcPts val="1200"/>
              </a:spcBef>
              <a:defRPr sz="1700">
                <a:solidFill>
                  <a:srgbClr val="FFFFFF"/>
                </a:solidFill>
                <a:latin typeface="Helvetica"/>
                <a:ea typeface="Helvetica"/>
                <a:cs typeface="Helvetica"/>
                <a:sym typeface="Helvetica"/>
              </a:defRPr>
            </a:lvl1pPr>
          </a:lstStyle>
          <a:p>
            <a:pPr/>
            <a:r>
              <a:t>Grant, J. A. and S. A. Wilson (2017), Meteoritics and Planetary Science (in press).</a:t>
            </a:r>
          </a:p>
        </p:txBody>
      </p:sp>
      <p:pic>
        <p:nvPicPr>
          <p:cNvPr id="23" name="pasted-image.pdf"/>
          <p:cNvPicPr>
            <a:picLocks noChangeAspect="1"/>
          </p:cNvPicPr>
          <p:nvPr/>
        </p:nvPicPr>
        <p:blipFill>
          <a:blip r:embed="rId3">
            <a:extLst/>
          </a:blip>
          <a:stretch>
            <a:fillRect/>
          </a:stretch>
        </p:blipFill>
        <p:spPr>
          <a:xfrm>
            <a:off x="685804" y="3000705"/>
            <a:ext cx="11633192" cy="4412590"/>
          </a:xfrm>
          <a:prstGeom prst="rect">
            <a:avLst/>
          </a:prstGeom>
          <a:ln w="12700">
            <a:miter lim="400000"/>
          </a:ln>
        </p:spPr>
      </p:pic>
      <p:sp>
        <p:nvSpPr>
          <p:cNvPr id="24" name="Shape 24"/>
          <p:cNvSpPr/>
          <p:nvPr/>
        </p:nvSpPr>
        <p:spPr>
          <a:xfrm>
            <a:off x="603250" y="1679723"/>
            <a:ext cx="11798301" cy="12379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defTabSz="457200">
              <a:lnSpc>
                <a:spcPct val="100000"/>
              </a:lnSpc>
              <a:defRPr sz="1600">
                <a:solidFill>
                  <a:srgbClr val="FFFFFF"/>
                </a:solidFill>
                <a:latin typeface="Arial"/>
                <a:ea typeface="Arial"/>
                <a:cs typeface="Arial"/>
                <a:sym typeface="Arial"/>
              </a:defRPr>
            </a:lvl1pPr>
          </a:lstStyle>
          <a:p>
            <a:pPr/>
            <a:r>
              <a:t>Hale crater formed into an ice-rich terrain in the Early to middle Amazonian (Fig. 1) and is one of the youngest, largest (~125 km across), and best preserved craters on Mars. Discontinuous, initially water-rich deposits up to 450 km from Hale’s rim were ballistically emplaced and flowed for hours up to a day or two after impact (Figs. 1 and 2). The pristine nature of these deposits indicates: erosion rates were low after the Hale impact, Hale’s formation post-dates regional alluvial fan activity, and crater formation did not influence global or regional scale geomorphic activity or climate for any extended period of time.</a:t>
            </a:r>
          </a:p>
        </p:txBody>
      </p:sp>
      <p:sp>
        <p:nvSpPr>
          <p:cNvPr id="25" name="Shape 25"/>
          <p:cNvSpPr/>
          <p:nvPr/>
        </p:nvSpPr>
        <p:spPr>
          <a:xfrm>
            <a:off x="1290116" y="157162"/>
            <a:ext cx="10424568" cy="1092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39687" defTabSz="914400">
              <a:lnSpc>
                <a:spcPct val="100000"/>
              </a:lnSpc>
              <a:defRPr b="1" sz="3600">
                <a:solidFill>
                  <a:srgbClr val="FFFFFF"/>
                </a:solidFill>
                <a:latin typeface="Helvetica"/>
                <a:ea typeface="Helvetica"/>
                <a:cs typeface="Helvetica"/>
                <a:sym typeface="Helvetica"/>
              </a:defRPr>
            </a:lvl1pPr>
          </a:lstStyle>
          <a:p>
            <a:pPr/>
            <a:r>
              <a:t>Water-Rich Flows over an Extensive Region around Hale Crater</a:t>
            </a:r>
          </a:p>
        </p:txBody>
      </p:sp>
      <p:sp>
        <p:nvSpPr>
          <p:cNvPr id="26" name="Shape 26"/>
          <p:cNvSpPr/>
          <p:nvPr/>
        </p:nvSpPr>
        <p:spPr>
          <a:xfrm>
            <a:off x="3346573" y="1283717"/>
            <a:ext cx="6243391" cy="5521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lnSpc>
                <a:spcPct val="100000"/>
              </a:lnSpc>
              <a:defRPr b="1" sz="1600">
                <a:solidFill>
                  <a:srgbClr val="FFFFFF"/>
                </a:solidFill>
                <a:latin typeface="Arial"/>
                <a:ea typeface="Arial"/>
                <a:cs typeface="Arial"/>
                <a:sym typeface="Arial"/>
              </a:defRPr>
            </a:lvl1pPr>
          </a:lstStyle>
          <a:p>
            <a:pPr/>
            <a:r>
              <a:t>Unique deposits provide a window into late climate on Mars.</a:t>
            </a:r>
          </a:p>
        </p:txBody>
      </p:sp>
      <p:sp>
        <p:nvSpPr>
          <p:cNvPr id="27" name="Shape 27"/>
          <p:cNvSpPr/>
          <p:nvPr/>
        </p:nvSpPr>
        <p:spPr>
          <a:xfrm>
            <a:off x="675332" y="7166123"/>
            <a:ext cx="6469312" cy="14665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defTabSz="457200">
              <a:lnSpc>
                <a:spcPct val="100000"/>
              </a:lnSpc>
              <a:defRPr sz="1600">
                <a:solidFill>
                  <a:srgbClr val="FFFFFF"/>
                </a:solidFill>
                <a:latin typeface="Arial"/>
                <a:ea typeface="Arial"/>
                <a:cs typeface="Arial"/>
                <a:sym typeface="Arial"/>
              </a:defRPr>
            </a:lvl1pPr>
          </a:lstStyle>
          <a:p>
            <a:pPr/>
            <a:r>
              <a:t>Figure 1. Hale crater is on the northern rim of Argyre basin (see inset for global context).  Newly identified distal discontinuous ejecta deposits (red pins and green units) occur well beyond the continuous ejecta (He1, He2), embay Hale secondary craters (yellow blobs), and flowed after late-stage ballistic emplacement.  Major place names labeled for context. White box shows Fig. 2A. </a:t>
            </a:r>
          </a:p>
        </p:txBody>
      </p:sp>
      <p:sp>
        <p:nvSpPr>
          <p:cNvPr id="28" name="Shape 28"/>
          <p:cNvSpPr/>
          <p:nvPr/>
        </p:nvSpPr>
        <p:spPr>
          <a:xfrm>
            <a:off x="7419032" y="7483623"/>
            <a:ext cx="4934646" cy="12379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defTabSz="457200">
              <a:lnSpc>
                <a:spcPct val="100000"/>
              </a:lnSpc>
              <a:defRPr sz="1600">
                <a:solidFill>
                  <a:srgbClr val="FFFFFF"/>
                </a:solidFill>
                <a:latin typeface="Arial"/>
                <a:ea typeface="Arial"/>
                <a:cs typeface="Arial"/>
                <a:sym typeface="Arial"/>
              </a:defRPr>
            </a:lvl1pPr>
          </a:lstStyle>
          <a:p>
            <a:pPr/>
            <a:r>
              <a:t>Figure 2.  A) Discontinuous distal deposits ~315 km northeast of Hale flowed downhill and ponded in low-lying areas. B) and C)  Detail of channels (white arrows), and smooth ponded lobes that often fill and embay secondary craters from Hale crater.</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5F3C0C"/>
      </a:dk1>
      <a:lt1>
        <a:srgbClr val="53585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merican Typewriter Light"/>
        <a:ea typeface="American Typewriter Light"/>
        <a:cs typeface="American Typewriter Light"/>
      </a:majorFont>
      <a:minorFont>
        <a:latin typeface="American Typewriter Light"/>
        <a:ea typeface="American Typewriter Light"/>
        <a:cs typeface="American Typewriter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499"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3585F"/>
        </a:solidFill>
        <a:ln w="25400" cap="flat">
          <a:solidFill>
            <a:schemeClr val="accent1"/>
          </a:solidFill>
          <a:prstDash val="solid"/>
          <a:round/>
        </a:ln>
        <a:effectLst>
          <a:outerShdw sx="100000" sy="100000" kx="0" ky="0" algn="b" rotWithShape="0" blurRad="127000" dist="63499"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mn-lt"/>
            <a:ea typeface="+mn-ea"/>
            <a:cs typeface="+mn-cs"/>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19999"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mn-lt"/>
            <a:ea typeface="+mn-ea"/>
            <a:cs typeface="+mn-cs"/>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merican Typewriter Light"/>
        <a:ea typeface="American Typewriter Light"/>
        <a:cs typeface="American Typewriter Light"/>
      </a:majorFont>
      <a:minorFont>
        <a:latin typeface="American Typewriter Light"/>
        <a:ea typeface="American Typewriter Light"/>
        <a:cs typeface="American Typewriter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499"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3585F"/>
        </a:solidFill>
        <a:ln w="25400" cap="flat">
          <a:solidFill>
            <a:schemeClr val="accent1"/>
          </a:solidFill>
          <a:prstDash val="solid"/>
          <a:round/>
        </a:ln>
        <a:effectLst>
          <a:outerShdw sx="100000" sy="100000" kx="0" ky="0" algn="b" rotWithShape="0" blurRad="127000" dist="63499"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mn-lt"/>
            <a:ea typeface="+mn-ea"/>
            <a:cs typeface="+mn-cs"/>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19999"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5F3C0C"/>
            </a:solidFill>
            <a:effectLst/>
            <a:uFillTx/>
            <a:latin typeface="+mn-lt"/>
            <a:ea typeface="+mn-ea"/>
            <a:cs typeface="+mn-cs"/>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