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2.tif"/><Relationship Id="rId5" Type="http://schemas.openxmlformats.org/officeDocument/2006/relationships/hyperlink" Target="https://agupubs.onlinelibrary.wiley.com/doi/full/10.1029/2021GL097450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3"/>
          <p:cNvSpPr txBox="1"/>
          <p:nvPr/>
        </p:nvSpPr>
        <p:spPr>
          <a:xfrm>
            <a:off x="585366" y="389744"/>
            <a:ext cx="7358672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i="1" sz="2800">
                <a:solidFill>
                  <a:srgbClr val="002060"/>
                </a:solidFill>
              </a:defRPr>
            </a:lvl1pPr>
          </a:lstStyle>
          <a:p>
            <a:pPr/>
            <a:r>
              <a:t>Orbital forcing of Martian climate revealed in a south polar outlier ice deposit</a:t>
            </a:r>
          </a:p>
        </p:txBody>
      </p:sp>
      <p:pic>
        <p:nvPicPr>
          <p:cNvPr id="9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2719" y="1608293"/>
            <a:ext cx="5811654" cy="3641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33127" y="1724128"/>
            <a:ext cx="3736154" cy="2545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08241" y="173982"/>
            <a:ext cx="3444113" cy="1579514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Box 8"/>
          <p:cNvSpPr txBox="1"/>
          <p:nvPr/>
        </p:nvSpPr>
        <p:spPr>
          <a:xfrm>
            <a:off x="619243" y="5973665"/>
            <a:ext cx="6269369" cy="789644"/>
          </a:xfrm>
          <a:prstGeom prst="rect">
            <a:avLst/>
          </a:prstGeom>
          <a:solidFill>
            <a:srgbClr val="DEEBF7"/>
          </a:solidFill>
          <a:ln w="19050">
            <a:solidFill>
              <a:srgbClr val="1F4E79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 invalidUrl="" action="" tgtFrame="" tooltip="" history="1" highlightClick="0" endSnd="0"/>
              </a:rPr>
              <a:t>Published open access</a:t>
            </a:r>
            <a:r>
              <a:t>:  Sori, M.M., P. Becerra, J. Bapst, S. Byrne, and R.A. McGlasson (2022), </a:t>
            </a:r>
            <a:r>
              <a:rPr i="1"/>
              <a:t>Geophysical Research Letters </a:t>
            </a:r>
            <a:r>
              <a:t>49, e2021GL097450.  </a:t>
            </a:r>
          </a:p>
        </p:txBody>
      </p:sp>
      <p:sp>
        <p:nvSpPr>
          <p:cNvPr id="99" name="TextBox 9"/>
          <p:cNvSpPr txBox="1"/>
          <p:nvPr/>
        </p:nvSpPr>
        <p:spPr>
          <a:xfrm>
            <a:off x="768439" y="5421893"/>
            <a:ext cx="57202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/>
            <a:r>
              <a:t>An ice mound in Burroughs Crater at 72°S, 117°E contains a fantastic layered paleoclimate record, decipherable at HiRISE resolution.</a:t>
            </a:r>
          </a:p>
        </p:txBody>
      </p:sp>
      <p:sp>
        <p:nvSpPr>
          <p:cNvPr id="100" name="TextBox 10"/>
          <p:cNvSpPr txBox="1"/>
          <p:nvPr/>
        </p:nvSpPr>
        <p:spPr>
          <a:xfrm>
            <a:off x="7185576" y="4243921"/>
            <a:ext cx="4831255" cy="2232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/>
            </a:pPr>
            <a:r>
              <a:t>We made HiRISE DEMs and found that the topography of the ice mound has repeating patterns at wavelengths of 15.6 m and 6.5 m.  The ratio is the same as the ratio of Mars’ orbital precession and obliquity changes.</a:t>
            </a:r>
          </a:p>
          <a:p>
            <a:pPr algn="just">
              <a:defRPr sz="1400"/>
            </a:pPr>
            <a14:m>
              <m:oMathPara>
                <m:oMathParaPr>
                  <m:jc m:val="left"/>
                </m:oMathParaPr>
                <m:oMath>
                  <m:f>
                    <m:fPr>
                      <m:ctrl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15.6</m:t>
                      </m:r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/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num>
                    <m:den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6.5</m:t>
                      </m:r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/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den>
                  </m:f>
                  <m:r>
                    <a:rPr xmlns:a="http://schemas.openxmlformats.org/drawingml/2006/main" sz="1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120000</m:t>
                      </m:r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/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num>
                    <m:den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51000</m:t>
                      </m:r>
                      <m: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/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m:rPr>
                          <m:sty m:val="p"/>
                        </m:rPr>
                        <a:rPr xmlns:a="http://schemas.openxmlformats.org/drawingml/2006/ma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den>
                  </m:f>
                  <m:r>
                    <a:rPr xmlns:a="http://schemas.openxmlformats.org/drawingml/2006/main" sz="1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2.4</m:t>
                  </m:r>
                </m:oMath>
              </m:oMathPara>
            </a14:m>
          </a:p>
          <a:p>
            <a:pPr algn="just">
              <a:defRPr sz="1400"/>
            </a:pPr>
            <a:r>
              <a:t>This result suggests orbital control of recent Martian climate, implying an accumulation rate of 0.13 mm/yr over 4.5 Myr in this region.  Likely a different record than the nearby south polar cap!</a:t>
            </a:r>
          </a:p>
        </p:txBody>
      </p:sp>
      <p:pic>
        <p:nvPicPr>
          <p:cNvPr id="101" name="Picture 1" descr="Picture 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032198" y="6486433"/>
            <a:ext cx="532109" cy="284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582827" y="6409687"/>
            <a:ext cx="547040" cy="437632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Box 15"/>
          <p:cNvSpPr txBox="1"/>
          <p:nvPr/>
        </p:nvSpPr>
        <p:spPr>
          <a:xfrm>
            <a:off x="7185576" y="6447208"/>
            <a:ext cx="3828103" cy="36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000"/>
            </a:lvl1pPr>
          </a:lstStyle>
          <a:p>
            <a:pPr/>
            <a:r>
              <a:t>We acknowledge NASA MDAP grant 80NSSC17K0510, and Riley McClurkin, Kris Akers, and Shavonne Morin for DEM production.</a:t>
            </a:r>
          </a:p>
        </p:txBody>
      </p:sp>
      <p:sp>
        <p:nvSpPr>
          <p:cNvPr id="104" name="TextBox 16"/>
          <p:cNvSpPr txBox="1"/>
          <p:nvPr/>
        </p:nvSpPr>
        <p:spPr>
          <a:xfrm>
            <a:off x="4436977" y="1453344"/>
            <a:ext cx="1069019" cy="36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000"/>
            </a:lvl1pPr>
          </a:lstStyle>
          <a:p>
            <a:pPr/>
            <a:r>
              <a:t>ESP_057848_1080</a:t>
            </a:r>
          </a:p>
        </p:txBody>
      </p:sp>
      <p:sp>
        <p:nvSpPr>
          <p:cNvPr id="105" name="TextBox 17"/>
          <p:cNvSpPr txBox="1"/>
          <p:nvPr/>
        </p:nvSpPr>
        <p:spPr>
          <a:xfrm>
            <a:off x="5512504" y="4864985"/>
            <a:ext cx="1069019" cy="36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000"/>
            </a:lvl1pPr>
          </a:lstStyle>
          <a:p>
            <a:pPr/>
            <a:r>
              <a:t>ESP_057439_1075</a:t>
            </a:r>
          </a:p>
        </p:txBody>
      </p:sp>
      <p:sp>
        <p:nvSpPr>
          <p:cNvPr id="106" name="TextBox 18"/>
          <p:cNvSpPr txBox="1"/>
          <p:nvPr/>
        </p:nvSpPr>
        <p:spPr>
          <a:xfrm>
            <a:off x="4439797" y="5168729"/>
            <a:ext cx="1069020" cy="36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000"/>
            </a:lvl1pPr>
          </a:lstStyle>
          <a:p>
            <a:pPr/>
            <a:r>
              <a:t>ESP_058362_1070</a:t>
            </a:r>
          </a:p>
        </p:txBody>
      </p:sp>
      <p:sp>
        <p:nvSpPr>
          <p:cNvPr id="107" name="TextBox 19"/>
          <p:cNvSpPr txBox="1"/>
          <p:nvPr/>
        </p:nvSpPr>
        <p:spPr>
          <a:xfrm>
            <a:off x="804040" y="1426719"/>
            <a:ext cx="2791511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000"/>
            </a:lvl1pPr>
          </a:lstStyle>
          <a:p>
            <a:pPr/>
            <a:r>
              <a:t>THEMIS background image with HiRISE insets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