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57799" marR="57799" indent="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1pPr>
    <a:lvl2pPr marL="57799" marR="57799" indent="2667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2pPr>
    <a:lvl3pPr marL="57799" marR="57799" indent="5334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3pPr>
    <a:lvl4pPr marL="57799" marR="57799" indent="8001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4pPr>
    <a:lvl5pPr marL="57799" marR="57799" indent="10668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5pPr>
    <a:lvl6pPr marL="57799" marR="57799" indent="13335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6pPr>
    <a:lvl7pPr marL="57799" marR="57799" indent="16129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7pPr>
    <a:lvl8pPr marL="57799" marR="57799" indent="18796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8pPr>
    <a:lvl9pPr marL="57799" marR="57799" indent="214630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lvl9pPr>
  </p:defaultTextStyle>
  <p:extLst>
    <p:ext uri="{EFAFB233-063F-42B5-8137-9DF3F51BA10A}">
      <p15:sldGuideLst xmlns:p15="http://schemas.microsoft.com/office/powerpoint/2012/main">
        <p15:guide id="1" orient="horz" pos="3072" userDrawn="1">
          <p15:clr>
            <a:srgbClr val="A4A3A4"/>
          </p15:clr>
        </p15:guide>
        <p15:guide id="2" pos="40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88"/>
    <p:restoredTop sz="94704"/>
  </p:normalViewPr>
  <p:slideViewPr>
    <p:cSldViewPr snapToGrid="0" snapToObjects="1" showGuides="1">
      <p:cViewPr varScale="1">
        <p:scale>
          <a:sx n="121" d="100"/>
          <a:sy n="121" d="100"/>
        </p:scale>
        <p:origin x="1472" y="176"/>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647700" latinLnBrk="0">
      <a:defRPr sz="2200">
        <a:latin typeface="Lucida Grande"/>
        <a:ea typeface="Lucida Grande"/>
        <a:cs typeface="Lucida Grande"/>
        <a:sym typeface="Lucida Grande"/>
      </a:defRPr>
    </a:lvl1pPr>
    <a:lvl2pPr indent="228600" defTabSz="647700" latinLnBrk="0">
      <a:defRPr sz="2200">
        <a:latin typeface="Lucida Grande"/>
        <a:ea typeface="Lucida Grande"/>
        <a:cs typeface="Lucida Grande"/>
        <a:sym typeface="Lucida Grande"/>
      </a:defRPr>
    </a:lvl2pPr>
    <a:lvl3pPr indent="457200" defTabSz="647700" latinLnBrk="0">
      <a:defRPr sz="2200">
        <a:latin typeface="Lucida Grande"/>
        <a:ea typeface="Lucida Grande"/>
        <a:cs typeface="Lucida Grande"/>
        <a:sym typeface="Lucida Grande"/>
      </a:defRPr>
    </a:lvl3pPr>
    <a:lvl4pPr indent="685800" defTabSz="647700" latinLnBrk="0">
      <a:defRPr sz="2200">
        <a:latin typeface="Lucida Grande"/>
        <a:ea typeface="Lucida Grande"/>
        <a:cs typeface="Lucida Grande"/>
        <a:sym typeface="Lucida Grande"/>
      </a:defRPr>
    </a:lvl4pPr>
    <a:lvl5pPr indent="914400" defTabSz="647700" latinLnBrk="0">
      <a:defRPr sz="2200">
        <a:latin typeface="Lucida Grande"/>
        <a:ea typeface="Lucida Grande"/>
        <a:cs typeface="Lucida Grande"/>
        <a:sym typeface="Lucida Grande"/>
      </a:defRPr>
    </a:lvl5pPr>
    <a:lvl6pPr indent="1143000" defTabSz="647700" latinLnBrk="0">
      <a:defRPr sz="2200">
        <a:latin typeface="Lucida Grande"/>
        <a:ea typeface="Lucida Grande"/>
        <a:cs typeface="Lucida Grande"/>
        <a:sym typeface="Lucida Grande"/>
      </a:defRPr>
    </a:lvl6pPr>
    <a:lvl7pPr indent="1371600" defTabSz="647700" latinLnBrk="0">
      <a:defRPr sz="2200">
        <a:latin typeface="Lucida Grande"/>
        <a:ea typeface="Lucida Grande"/>
        <a:cs typeface="Lucida Grande"/>
        <a:sym typeface="Lucida Grande"/>
      </a:defRPr>
    </a:lvl7pPr>
    <a:lvl8pPr indent="1600200" defTabSz="647700" latinLnBrk="0">
      <a:defRPr sz="2200">
        <a:latin typeface="Lucida Grande"/>
        <a:ea typeface="Lucida Grande"/>
        <a:cs typeface="Lucida Grande"/>
        <a:sym typeface="Lucida Grande"/>
      </a:defRPr>
    </a:lvl8pPr>
    <a:lvl9pPr indent="1828800" defTabSz="6477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Office Theme copy">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Office Theme copy">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47700" y="130951"/>
            <a:ext cx="11709400" cy="2144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3" name="Body Level One…"/>
          <p:cNvSpPr txBox="1">
            <a:spLocks noGrp="1"/>
          </p:cNvSpPr>
          <p:nvPr>
            <p:ph type="body" idx="1"/>
          </p:nvPr>
        </p:nvSpPr>
        <p:spPr>
          <a:xfrm>
            <a:off x="647700" y="2273300"/>
            <a:ext cx="11709400" cy="7480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2pPr marL="783590" indent="-285750">
              <a:spcBef>
                <a:spcPts val="1000"/>
              </a:spcBef>
              <a:buChar char="–"/>
              <a:defRPr sz="3800"/>
            </a:lvl2pPr>
            <a:lvl3pPr marL="1183639" indent="-228600">
              <a:spcBef>
                <a:spcPts val="800"/>
              </a:spcBef>
              <a:defRPr sz="3400"/>
            </a:lvl3pPr>
            <a:lvl4pPr marL="1640839" indent="-228600">
              <a:spcBef>
                <a:spcPts val="600"/>
              </a:spcBef>
              <a:buChar char="–"/>
              <a:defRPr sz="2800"/>
            </a:lvl4pPr>
            <a:lvl5pPr marL="2098039" indent="-22860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677194" y="9126502"/>
            <a:ext cx="320279" cy="342901"/>
          </a:xfrm>
          <a:prstGeom prst="rect">
            <a:avLst/>
          </a:prstGeom>
          <a:ln w="12700">
            <a:miter lim="400000"/>
          </a:ln>
        </p:spPr>
        <p:txBody>
          <a:bodyPr wrap="none" lIns="50800" tIns="50800" rIns="50800" bIns="50800" anchor="ctr">
            <a:spAutoFit/>
          </a:bodyPr>
          <a:lstStyle>
            <a:lvl1pPr marL="0" marR="0" algn="ctr">
              <a:defRPr sz="1600">
                <a:solidFill>
                  <a:srgbClr val="9B9B9B"/>
                </a:solidFill>
                <a:uFill>
                  <a:solidFill>
                    <a:srgbClr val="9B9B9B"/>
                  </a:solidFill>
                </a:u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57799" marR="57799" indent="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1pPr>
      <a:lvl2pPr marL="57799" marR="57799" indent="2286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2pPr>
      <a:lvl3pPr marL="57799" marR="57799" indent="4572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3pPr>
      <a:lvl4pPr marL="57799" marR="57799" indent="6858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4pPr>
      <a:lvl5pPr marL="57799" marR="57799" indent="9144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5pPr>
      <a:lvl6pPr marL="57799" marR="57799" indent="11430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6pPr>
      <a:lvl7pPr marL="57799" marR="57799" indent="13716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7pPr>
      <a:lvl8pPr marL="57799" marR="57799" indent="16002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8pPr>
      <a:lvl9pPr marL="57799" marR="57799" indent="1828800" algn="ctr" defTabSz="6477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
            <a:solidFill>
              <a:srgbClr val="000000"/>
            </a:solidFill>
          </a:uFill>
          <a:latin typeface="+mn-lt"/>
          <a:ea typeface="+mn-ea"/>
          <a:cs typeface="+mn-cs"/>
          <a:sym typeface="Calibri"/>
        </a:defRPr>
      </a:lvl9pPr>
    </p:titleStyle>
    <p:bodyStyle>
      <a:lvl1pPr marL="383540" marR="57799" indent="-342900"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1pPr>
      <a:lvl2pPr marL="828708" marR="57799" indent="-33086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2pPr>
      <a:lvl3pPr marL="1250875" marR="57799" indent="-295835"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3pPr>
      <a:lvl4pPr marL="17714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4pPr>
      <a:lvl5pPr marL="22286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5pPr>
      <a:lvl6pPr marL="22286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6pPr>
      <a:lvl7pPr marL="22286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7pPr>
      <a:lvl8pPr marL="22286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8pPr>
      <a:lvl9pPr marL="2228668" marR="57799" indent="-359228" algn="l" defTabSz="647700" rtl="0" latinLnBrk="0">
        <a:lnSpc>
          <a:spcPct val="100000"/>
        </a:lnSpc>
        <a:spcBef>
          <a:spcPts val="1100"/>
        </a:spcBef>
        <a:spcAft>
          <a:spcPts val="0"/>
        </a:spcAft>
        <a:buClr>
          <a:srgbClr val="000000"/>
        </a:buClr>
        <a:buSzPct val="100000"/>
        <a:buFont typeface="Arial"/>
        <a:buChar char="•"/>
        <a:tabLst/>
        <a:defRPr sz="4400" b="0" i="0" u="none" strike="noStrike" cap="none" spc="0" baseline="0">
          <a:ln>
            <a:noFill/>
          </a:ln>
          <a:solidFill>
            <a:srgbClr val="000000"/>
          </a:solidFill>
          <a:uFill>
            <a:solidFill>
              <a:srgbClr val="000000"/>
            </a:solidFill>
          </a:uFill>
          <a:latin typeface="+mn-lt"/>
          <a:ea typeface="+mn-ea"/>
          <a:cs typeface="+mn-cs"/>
          <a:sym typeface="Calibri"/>
        </a:defRPr>
      </a:lvl9pPr>
    </p:bodyStyle>
    <p:otherStyle>
      <a:lvl1pPr marL="0" marR="0" indent="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1pPr>
      <a:lvl2pPr marL="0" marR="0" indent="2286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2pPr>
      <a:lvl3pPr marL="0" marR="0" indent="4572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3pPr>
      <a:lvl4pPr marL="0" marR="0" indent="6858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4pPr>
      <a:lvl5pPr marL="0" marR="0" indent="9144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5pPr>
      <a:lvl6pPr marL="0" marR="0" indent="11430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6pPr>
      <a:lvl7pPr marL="0" marR="0" indent="13716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7pPr>
      <a:lvl8pPr marL="0" marR="0" indent="16002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8pPr>
      <a:lvl9pPr marL="0" marR="0" indent="1828800" algn="ctr" defTabSz="647700" latinLnBrk="0">
        <a:lnSpc>
          <a:spcPct val="100000"/>
        </a:lnSpc>
        <a:spcBef>
          <a:spcPts val="0"/>
        </a:spcBef>
        <a:spcAft>
          <a:spcPts val="0"/>
        </a:spcAft>
        <a:buClrTx/>
        <a:buSzTx/>
        <a:buFontTx/>
        <a:buNone/>
        <a:tabLst/>
        <a:defRPr sz="1600" b="0" i="0" u="none" strike="noStrike" cap="none" spc="0" baseline="0">
          <a:ln>
            <a:noFill/>
          </a:ln>
          <a:solidFill>
            <a:schemeClr val="tx1"/>
          </a:solidFill>
          <a:uFill>
            <a:solidFill>
              <a:srgbClr val="9B9B9B"/>
            </a:solidFill>
          </a:u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hirise.lpl.arizona.edu/" TargetMode="External"/><Relationship Id="rId3" Type="http://schemas.openxmlformats.org/officeDocument/2006/relationships/image" Target="../media/image3.jpeg"/><Relationship Id="rId7" Type="http://schemas.openxmlformats.org/officeDocument/2006/relationships/hyperlink" Target="https://pubs.geoscienceworld.org/gsa/geology/article/569256/Boundary-condition-controls-on-the-highsandflux"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6AAA9"/>
            </a:gs>
            <a:gs pos="100000">
              <a:srgbClr val="FFDCD6"/>
            </a:gs>
          </a:gsLst>
          <a:lin ang="5400000" scaled="0"/>
        </a:gradFill>
        <a:effectLst/>
      </p:bgPr>
    </p:bg>
    <p:spTree>
      <p:nvGrpSpPr>
        <p:cNvPr id="1" name=""/>
        <p:cNvGrpSpPr/>
        <p:nvPr/>
      </p:nvGrpSpPr>
      <p:grpSpPr>
        <a:xfrm>
          <a:off x="0" y="0"/>
          <a:ext cx="0" cy="0"/>
          <a:chOff x="0" y="0"/>
          <a:chExt cx="0" cy="0"/>
        </a:xfrm>
      </p:grpSpPr>
      <p:pic>
        <p:nvPicPr>
          <p:cNvPr id="32" name="Screen Shot 2017-10-12 at 3.01.16 PM.png" descr="Screen Shot 2017-10-12 at 3.01.16 PM.png"/>
          <p:cNvPicPr>
            <a:picLocks noChangeAspect="1"/>
          </p:cNvPicPr>
          <p:nvPr/>
        </p:nvPicPr>
        <p:blipFill rotWithShape="1">
          <a:blip r:embed="rId2">
            <a:extLst/>
          </a:blip>
          <a:srcRect l="16179" t="4373" r="9790"/>
          <a:stretch/>
        </p:blipFill>
        <p:spPr>
          <a:xfrm>
            <a:off x="-225911" y="373132"/>
            <a:ext cx="13281823" cy="9434935"/>
          </a:xfrm>
          <a:prstGeom prst="rect">
            <a:avLst/>
          </a:prstGeom>
          <a:ln w="12700"/>
        </p:spPr>
      </p:pic>
      <p:sp>
        <p:nvSpPr>
          <p:cNvPr id="33" name="Boundary condition controls on the high sand flux regions of Mars"/>
          <p:cNvSpPr txBox="1"/>
          <p:nvPr/>
        </p:nvSpPr>
        <p:spPr>
          <a:xfrm>
            <a:off x="1123379" y="497989"/>
            <a:ext cx="11689058" cy="4840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ctr">
              <a:defRPr sz="2700" b="1">
                <a:solidFill>
                  <a:srgbClr val="FFFFFF"/>
                </a:solidFill>
                <a:latin typeface="Arial"/>
                <a:ea typeface="Arial"/>
                <a:cs typeface="Arial"/>
                <a:sym typeface="Arial"/>
              </a:defRPr>
            </a:lvl1pPr>
          </a:lstStyle>
          <a:p>
            <a:r>
              <a:rPr dirty="0"/>
              <a:t>Boundary condition controls on the high sand flux regions of Mars</a:t>
            </a:r>
          </a:p>
        </p:txBody>
      </p:sp>
      <p:grpSp>
        <p:nvGrpSpPr>
          <p:cNvPr id="36" name="Group"/>
          <p:cNvGrpSpPr/>
          <p:nvPr/>
        </p:nvGrpSpPr>
        <p:grpSpPr>
          <a:xfrm>
            <a:off x="184750" y="423127"/>
            <a:ext cx="889000" cy="889000"/>
            <a:chOff x="0" y="0"/>
            <a:chExt cx="888999" cy="889000"/>
          </a:xfrm>
        </p:grpSpPr>
        <p:pic>
          <p:nvPicPr>
            <p:cNvPr id="34" name="HiRISE_Logo.jpg" descr="HiRISE_Logo.jpg"/>
            <p:cNvPicPr>
              <a:picLocks/>
            </p:cNvPicPr>
            <p:nvPr/>
          </p:nvPicPr>
          <p:blipFill>
            <a:blip r:embed="rId3">
              <a:extLst/>
            </a:blip>
            <a:stretch>
              <a:fillRect/>
            </a:stretch>
          </p:blipFill>
          <p:spPr>
            <a:xfrm>
              <a:off x="0" y="418757"/>
              <a:ext cx="889000" cy="470243"/>
            </a:xfrm>
            <a:prstGeom prst="rect">
              <a:avLst/>
            </a:prstGeom>
            <a:ln w="12700" cap="flat">
              <a:noFill/>
              <a:round/>
            </a:ln>
            <a:effectLst/>
          </p:spPr>
        </p:pic>
        <p:pic>
          <p:nvPicPr>
            <p:cNvPr id="35" name="UA_Logo.jpg" descr="UA_Logo.jpg"/>
            <p:cNvPicPr>
              <a:picLocks/>
            </p:cNvPicPr>
            <p:nvPr/>
          </p:nvPicPr>
          <p:blipFill>
            <a:blip r:embed="rId4">
              <a:extLst/>
            </a:blip>
            <a:stretch>
              <a:fillRect/>
            </a:stretch>
          </p:blipFill>
          <p:spPr>
            <a:xfrm>
              <a:off x="0" y="0"/>
              <a:ext cx="889000" cy="417151"/>
            </a:xfrm>
            <a:prstGeom prst="rect">
              <a:avLst/>
            </a:prstGeom>
            <a:ln w="12700" cap="flat">
              <a:noFill/>
              <a:round/>
            </a:ln>
            <a:effectLst/>
          </p:spPr>
        </p:pic>
      </p:grpSp>
      <p:sp>
        <p:nvSpPr>
          <p:cNvPr id="37" name="Published in Geology in 2019 by Matthew Chojnacki, Maria Banks, Lori Fenton, and Anna Urso.…"/>
          <p:cNvSpPr/>
          <p:nvPr/>
        </p:nvSpPr>
        <p:spPr>
          <a:xfrm>
            <a:off x="-4531624" y="9387189"/>
            <a:ext cx="17448820"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0" marR="457200" algn="ctr" defTabSz="457200">
              <a:defRPr sz="1400">
                <a:solidFill>
                  <a:srgbClr val="FFFFFF"/>
                </a:solidFill>
                <a:uFillTx/>
                <a:latin typeface="Arial"/>
                <a:ea typeface="Arial"/>
                <a:cs typeface="Arial"/>
                <a:sym typeface="Arial"/>
              </a:defRPr>
            </a:pPr>
            <a:r>
              <a:rPr dirty="0"/>
              <a:t>Published in Geology in 2019 by Matthew Chojnacki, Maria Banks, Lori Fenton, and Anna </a:t>
            </a:r>
            <a:r>
              <a:rPr dirty="0" err="1"/>
              <a:t>Urso</a:t>
            </a:r>
            <a:r>
              <a:rPr dirty="0"/>
              <a:t>. </a:t>
            </a:r>
          </a:p>
        </p:txBody>
      </p:sp>
      <p:grpSp>
        <p:nvGrpSpPr>
          <p:cNvPr id="41" name="Group"/>
          <p:cNvGrpSpPr/>
          <p:nvPr/>
        </p:nvGrpSpPr>
        <p:grpSpPr>
          <a:xfrm>
            <a:off x="199031" y="5117292"/>
            <a:ext cx="6617040" cy="4058965"/>
            <a:chOff x="-1" y="91755"/>
            <a:chExt cx="6617038" cy="4058964"/>
          </a:xfrm>
        </p:grpSpPr>
        <p:pic>
          <p:nvPicPr>
            <p:cNvPr id="38" name="Fig_1_DTMDuneFields_Global_Rates_a.jpg" descr="Fig_1_DTMDuneFields_Global_Rates_a.jpg"/>
            <p:cNvPicPr>
              <a:picLocks/>
            </p:cNvPicPr>
            <p:nvPr/>
          </p:nvPicPr>
          <p:blipFill>
            <a:blip r:embed="rId5">
              <a:extLst/>
            </a:blip>
            <a:srcRect b="27960"/>
            <a:stretch>
              <a:fillRect/>
            </a:stretch>
          </p:blipFill>
          <p:spPr>
            <a:xfrm>
              <a:off x="0" y="91755"/>
              <a:ext cx="6217916" cy="3137368"/>
            </a:xfrm>
            <a:prstGeom prst="rect">
              <a:avLst/>
            </a:prstGeom>
            <a:ln w="12700" cap="flat">
              <a:noFill/>
              <a:round/>
            </a:ln>
            <a:effectLst/>
          </p:spPr>
        </p:pic>
        <p:sp>
          <p:nvSpPr>
            <p:cNvPr id="39" name="Rectangle"/>
            <p:cNvSpPr/>
            <p:nvPr/>
          </p:nvSpPr>
          <p:spPr>
            <a:xfrm>
              <a:off x="-1" y="3191884"/>
              <a:ext cx="6217917" cy="958835"/>
            </a:xfrm>
            <a:prstGeom prst="rect">
              <a:avLst/>
            </a:prstGeom>
            <a:solidFill>
              <a:srgbClr val="D6D6D6"/>
            </a:solidFill>
            <a:ln w="12700" cap="flat">
              <a:solidFill>
                <a:srgbClr val="000000"/>
              </a:solidFill>
              <a:prstDash val="solid"/>
              <a:round/>
            </a:ln>
            <a:effectLst/>
          </p:spPr>
          <p:txBody>
            <a:bodyPr wrap="square" lIns="50800" tIns="50800" rIns="50800" bIns="50800" numCol="1" anchor="ctr">
              <a:noAutofit/>
            </a:bodyPr>
            <a:lstStyle/>
            <a:p>
              <a:endParaRPr dirty="0"/>
            </a:p>
          </p:txBody>
        </p:sp>
        <p:sp>
          <p:nvSpPr>
            <p:cNvPr id="40" name="Figure 1. Map of volumetric sand flux measurements for 54 dune fields (graduated circles), bedform mobility detection status (triangles (Banks et al., 2015, 2018)), and dune field distributions (red polygons) (Hayward et al., 2014). The three high sand flux regions of Syrtis Major, Hellespontus Montes, the North polar erg are outlined in black. Base map is colorized MOLA elevation from +4 (red) to -5 km (blue)."/>
            <p:cNvSpPr txBox="1"/>
            <p:nvPr/>
          </p:nvSpPr>
          <p:spPr>
            <a:xfrm>
              <a:off x="73031" y="3197971"/>
              <a:ext cx="6544006" cy="8348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lvl1pPr marL="0" marR="457200" algn="just" defTabSz="457200">
                <a:tabLst>
                  <a:tab pos="4000500" algn="l"/>
                  <a:tab pos="4394200" algn="l"/>
                </a:tabLst>
                <a:defRPr sz="1100">
                  <a:uFillTx/>
                  <a:latin typeface="Arial"/>
                  <a:ea typeface="Arial"/>
                  <a:cs typeface="Arial"/>
                  <a:sym typeface="Arial"/>
                </a:defRPr>
              </a:lvl1pPr>
            </a:lstStyle>
            <a:p>
              <a:r>
                <a:rPr dirty="0"/>
                <a:t>Figure 1. Map of volumetric sand flux measurements for 54 dune fields (graduated circles), bedform mobility detection status (triangles (Banks et al., 2015, 2018)), and dune field distributions (red polygons) (Hayward et al., 2014). The three high sand flux regions of Syrtis Major, Hellespontus Montes, the North polar erg are outlined in black. Base map is colorized MOLA elevation from +4 (red) to -5 km (blue).</a:t>
              </a:r>
            </a:p>
          </p:txBody>
        </p:sp>
      </p:grpSp>
      <p:grpSp>
        <p:nvGrpSpPr>
          <p:cNvPr id="49" name="Group"/>
          <p:cNvGrpSpPr/>
          <p:nvPr/>
        </p:nvGrpSpPr>
        <p:grpSpPr>
          <a:xfrm>
            <a:off x="6533430" y="6269660"/>
            <a:ext cx="6336152" cy="3110807"/>
            <a:chOff x="0" y="0"/>
            <a:chExt cx="6336150" cy="3110805"/>
          </a:xfrm>
        </p:grpSpPr>
        <p:grpSp>
          <p:nvGrpSpPr>
            <p:cNvPr id="47" name="Group"/>
            <p:cNvGrpSpPr/>
            <p:nvPr/>
          </p:nvGrpSpPr>
          <p:grpSpPr>
            <a:xfrm>
              <a:off x="0" y="0"/>
              <a:ext cx="6336150" cy="3110805"/>
              <a:chOff x="0" y="0"/>
              <a:chExt cx="6336149" cy="3110804"/>
            </a:xfrm>
          </p:grpSpPr>
          <p:sp>
            <p:nvSpPr>
              <p:cNvPr id="45" name="Rectangle"/>
              <p:cNvSpPr/>
              <p:nvPr/>
            </p:nvSpPr>
            <p:spPr>
              <a:xfrm>
                <a:off x="4435306" y="6128"/>
                <a:ext cx="1900843" cy="2416602"/>
              </a:xfrm>
              <a:prstGeom prst="rect">
                <a:avLst/>
              </a:prstGeom>
              <a:solidFill>
                <a:srgbClr val="D6D6D6"/>
              </a:solidFill>
              <a:ln w="12700" cap="flat">
                <a:solidFill>
                  <a:srgbClr val="000000"/>
                </a:solidFill>
                <a:prstDash val="solid"/>
                <a:round/>
              </a:ln>
              <a:effectLst/>
            </p:spPr>
            <p:txBody>
              <a:bodyPr wrap="square" lIns="50800" tIns="50800" rIns="50800" bIns="50800" numCol="1" anchor="ctr">
                <a:noAutofit/>
              </a:bodyPr>
              <a:lstStyle/>
              <a:p>
                <a:endParaRPr/>
              </a:p>
            </p:txBody>
          </p:sp>
          <p:pic>
            <p:nvPicPr>
              <p:cNvPr id="46" name="Fig_4_FastDunesRegion_BoundaryConditions.png" descr="Fig_4_FastDunesRegion_BoundaryConditions.png"/>
              <p:cNvPicPr>
                <a:picLocks noChangeAspect="1"/>
              </p:cNvPicPr>
              <p:nvPr/>
            </p:nvPicPr>
            <p:blipFill>
              <a:blip r:embed="rId6">
                <a:extLst/>
              </a:blip>
              <a:srcRect l="277" t="393" r="277" b="393"/>
              <a:stretch>
                <a:fillRect/>
              </a:stretch>
            </p:blipFill>
            <p:spPr>
              <a:xfrm>
                <a:off x="0" y="0"/>
                <a:ext cx="4429685" cy="3110804"/>
              </a:xfrm>
              <a:prstGeom prst="rect">
                <a:avLst/>
              </a:prstGeom>
              <a:ln w="12700" cap="flat">
                <a:noFill/>
                <a:round/>
              </a:ln>
              <a:effectLst/>
            </p:spPr>
          </p:pic>
        </p:grpSp>
        <p:sp>
          <p:nvSpPr>
            <p:cNvPr id="48" name="Figure 3. Schematic representation of regional boundary conditions. MOLA topographic profiles where thicker blue lines indicate locations of dune fields and increased sediment supply. Primary (orange solid lines) and secondary (orange dashed lines) wind regimes, along with locations of relatively high (+ q) and low (- q) sand fluxes are shown."/>
            <p:cNvSpPr txBox="1"/>
            <p:nvPr/>
          </p:nvSpPr>
          <p:spPr>
            <a:xfrm>
              <a:off x="4453053" y="6395"/>
              <a:ext cx="1861921" cy="241633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lvl1pPr marL="0" marR="45719" algn="just" defTabSz="457200">
                <a:tabLst>
                  <a:tab pos="4000500" algn="l"/>
                  <a:tab pos="4394200" algn="l"/>
                </a:tabLst>
                <a:defRPr sz="1100">
                  <a:uFillTx/>
                  <a:latin typeface="Arial"/>
                  <a:ea typeface="Arial"/>
                  <a:cs typeface="Arial"/>
                  <a:sym typeface="Arial"/>
                </a:defRPr>
              </a:lvl1pPr>
            </a:lstStyle>
            <a:p>
              <a:r>
                <a:rPr dirty="0"/>
                <a:t>Figure 3. Schematic representation of regional boundary conditions. MOLA topographic profiles where thicker blue lines indicate locations of dune fields and increased sediment supply. Primary (orange solid lines) and secondary (orange dashed lines) wind regimes, along with locations of relatively high (+ q) and low (- q) sand fluxes are shown.</a:t>
              </a:r>
            </a:p>
          </p:txBody>
        </p:sp>
      </p:grpSp>
      <p:grpSp>
        <p:nvGrpSpPr>
          <p:cNvPr id="53" name="Group"/>
          <p:cNvGrpSpPr/>
          <p:nvPr/>
        </p:nvGrpSpPr>
        <p:grpSpPr>
          <a:xfrm>
            <a:off x="32037" y="1044635"/>
            <a:ext cx="12823047" cy="1529780"/>
            <a:chOff x="0" y="57750"/>
            <a:chExt cx="12823046" cy="1529779"/>
          </a:xfrm>
        </p:grpSpPr>
        <p:sp>
          <p:nvSpPr>
            <p:cNvPr id="50" name="Rectangle"/>
            <p:cNvSpPr/>
            <p:nvPr/>
          </p:nvSpPr>
          <p:spPr>
            <a:xfrm>
              <a:off x="166994" y="389173"/>
              <a:ext cx="12656052" cy="1195149"/>
            </a:xfrm>
            <a:prstGeom prst="rect">
              <a:avLst/>
            </a:prstGeom>
            <a:solidFill>
              <a:schemeClr val="accent3">
                <a:satOff val="18648"/>
                <a:lumOff val="5971"/>
              </a:schemeClr>
            </a:solidFill>
            <a:ln w="12700" cap="flat">
              <a:solidFill>
                <a:srgbClr val="000000"/>
              </a:solidFill>
              <a:prstDash val="solid"/>
              <a:round/>
            </a:ln>
            <a:effectLst/>
          </p:spPr>
          <p:txBody>
            <a:bodyPr wrap="square" lIns="50800" tIns="50800" rIns="50800" bIns="50800" numCol="1" anchor="ctr">
              <a:noAutofit/>
            </a:bodyPr>
            <a:lstStyle/>
            <a:p>
              <a:endParaRPr/>
            </a:p>
          </p:txBody>
        </p:sp>
        <p:sp>
          <p:nvSpPr>
            <p:cNvPr id="51" name="Bedform heights, migration rates, and sand fluxes all span two to three orders of magnitude across Mars (Fig. 1), but we found that areas with the highest sand fluxes are concentrated in three regions: Syrtis Major, Hellespontus Montes, and the North polar sand seas (Fig. 2).…"/>
            <p:cNvSpPr txBox="1"/>
            <p:nvPr/>
          </p:nvSpPr>
          <p:spPr>
            <a:xfrm>
              <a:off x="0" y="405336"/>
              <a:ext cx="12773730" cy="11821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Autofit/>
            </a:bodyPr>
            <a:lstStyle/>
            <a:p>
              <a:pPr marL="38100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Bedform heights, migration rates, and sand fluxes all span two to three orders of magnitude across Mars (Fig. 1), but we found that areas with the highest sand fluxes are concentrated in three regions: Syrtis Major, Hellespontus Montes, and the North polar sand seas (Fig. 2).</a:t>
              </a:r>
            </a:p>
            <a:p>
              <a:pPr marL="38100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All regions are located near prominent transition zones of topography (e.g., basins, polar caps) and thermophysical properties (e.g., albedo variations); these are not known to be critical terrestrial boundary conditions (Fig. 3). </a:t>
              </a:r>
            </a:p>
            <a:p>
              <a:pPr marL="38100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Results suggest that, unlike on Earth, large-scale topographic and thermophysical variability play a leading role for driving sand fluxes on Mars.</a:t>
              </a:r>
            </a:p>
          </p:txBody>
        </p:sp>
        <p:sp>
          <p:nvSpPr>
            <p:cNvPr id="52" name="Highlights"/>
            <p:cNvSpPr txBox="1"/>
            <p:nvPr/>
          </p:nvSpPr>
          <p:spPr>
            <a:xfrm>
              <a:off x="5887908" y="57750"/>
              <a:ext cx="2795380" cy="3608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lvl1pPr marL="0" marR="0" defTabSz="457200">
                <a:spcBef>
                  <a:spcPts val="1400"/>
                </a:spcBef>
                <a:defRPr sz="1800" b="1">
                  <a:solidFill>
                    <a:srgbClr val="FFFFFF"/>
                  </a:solidFill>
                  <a:uFillTx/>
                  <a:latin typeface="Arial"/>
                  <a:ea typeface="Arial"/>
                  <a:cs typeface="Arial"/>
                  <a:sym typeface="Arial"/>
                </a:defRPr>
              </a:lvl1pPr>
            </a:lstStyle>
            <a:p>
              <a:r>
                <a:rPr dirty="0"/>
                <a:t>Highlights</a:t>
              </a:r>
            </a:p>
          </p:txBody>
        </p:sp>
      </p:grpSp>
      <p:sp>
        <p:nvSpPr>
          <p:cNvPr id="55" name="https://pubs.geoscienceworld.org/gsa/geology/article/569256/">
            <a:hlinkClick r:id="" action="ppaction://hlinkshowjump?jump=nextslide"/>
          </p:cNvPr>
          <p:cNvSpPr txBox="1"/>
          <p:nvPr/>
        </p:nvSpPr>
        <p:spPr>
          <a:xfrm>
            <a:off x="7816905" y="9387189"/>
            <a:ext cx="4995532" cy="298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400" i="1" u="sng">
                <a:solidFill>
                  <a:schemeClr val="accent1">
                    <a:satOff val="-3355"/>
                    <a:lumOff val="26614"/>
                  </a:schemeClr>
                </a:solidFill>
                <a:latin typeface="Arial"/>
                <a:ea typeface="Arial"/>
                <a:cs typeface="Arial"/>
                <a:sym typeface="Arial"/>
                <a:hlinkClick r:id="rId7"/>
              </a:defRPr>
            </a:lvl1pPr>
          </a:lstStyle>
          <a:p>
            <a:r>
              <a:rPr>
                <a:hlinkClick r:id="rId7"/>
              </a:rPr>
              <a:t>https://pubs.geoscienceworld.org/gsa/geology/article/569256/</a:t>
            </a:r>
          </a:p>
        </p:txBody>
      </p:sp>
      <p:grpSp>
        <p:nvGrpSpPr>
          <p:cNvPr id="59" name="Group"/>
          <p:cNvGrpSpPr/>
          <p:nvPr/>
        </p:nvGrpSpPr>
        <p:grpSpPr>
          <a:xfrm>
            <a:off x="8201" y="2528723"/>
            <a:ext cx="6409882" cy="2264805"/>
            <a:chOff x="0" y="0"/>
            <a:chExt cx="6409881" cy="2264804"/>
          </a:xfrm>
        </p:grpSpPr>
        <p:sp>
          <p:nvSpPr>
            <p:cNvPr id="56" name="Rectangle"/>
            <p:cNvSpPr/>
            <p:nvPr/>
          </p:nvSpPr>
          <p:spPr>
            <a:xfrm>
              <a:off x="183544" y="313207"/>
              <a:ext cx="6226338" cy="1951598"/>
            </a:xfrm>
            <a:prstGeom prst="rect">
              <a:avLst/>
            </a:prstGeom>
            <a:solidFill>
              <a:srgbClr val="D6D6D6"/>
            </a:solidFill>
            <a:ln w="12700" cap="flat">
              <a:solidFill>
                <a:srgbClr val="000000"/>
              </a:solidFill>
              <a:prstDash val="solid"/>
              <a:round/>
            </a:ln>
            <a:effectLst/>
          </p:spPr>
          <p:txBody>
            <a:bodyPr wrap="square" lIns="50800" tIns="50800" rIns="50800" bIns="50800" numCol="1" anchor="ctr">
              <a:noAutofit/>
            </a:bodyPr>
            <a:lstStyle/>
            <a:p>
              <a:endParaRPr/>
            </a:p>
          </p:txBody>
        </p:sp>
        <p:sp>
          <p:nvSpPr>
            <p:cNvPr id="57" name="Wind has been an enduring geologic agent throughout Mars’ history, as evidenced by the migration of aeolian sandy bedforms (dunes and ripples), but it is often unclear where and why sediment is mobile.…"/>
            <p:cNvSpPr txBox="1"/>
            <p:nvPr/>
          </p:nvSpPr>
          <p:spPr>
            <a:xfrm>
              <a:off x="-1" y="299861"/>
              <a:ext cx="6309362" cy="193125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t">
              <a:noAutofit/>
            </a:bodyPr>
            <a:lstStyle/>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Wind has been an enduring geologic agent throughout Mars’ history, as evidenced by the migration of aeolian sandy bedforms (dunes and ripples), but it is often unclear where and why sediment is mobile.  </a:t>
              </a:r>
            </a:p>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The spatial variations in bedform transport parameters relate to external forcing factors (i.e., boundary conditions), some of which may be unique to the red planet.</a:t>
              </a:r>
            </a:p>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r>
                <a:rPr dirty="0"/>
                <a:t>We investigated whether aeolian bedform (dune and ripple) transport rates are depressed or enhanced in some areas by local or regional boundary conditions (e.g., topography, sand supply, seasonal factors). </a:t>
              </a:r>
            </a:p>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endParaRPr dirty="0"/>
            </a:p>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endParaRPr dirty="0"/>
            </a:p>
            <a:p>
              <a:pPr marL="381000" marR="0" indent="-190500" algn="just" defTabSz="1295400">
                <a:spcBef>
                  <a:spcPts val="500"/>
                </a:spcBef>
                <a:buClr>
                  <a:srgbClr val="000000"/>
                </a:buClr>
                <a:buSzPct val="100000"/>
                <a:buFont typeface="Arial Black"/>
                <a:buChar char="•"/>
                <a:defRPr sz="1300" spc="78">
                  <a:latin typeface="Arial"/>
                  <a:ea typeface="Arial"/>
                  <a:cs typeface="Arial"/>
                  <a:sym typeface="Arial"/>
                </a:defRPr>
              </a:pPr>
              <a:endParaRPr dirty="0"/>
            </a:p>
          </p:txBody>
        </p:sp>
        <p:sp>
          <p:nvSpPr>
            <p:cNvPr id="58" name="Background"/>
            <p:cNvSpPr txBox="1"/>
            <p:nvPr/>
          </p:nvSpPr>
          <p:spPr>
            <a:xfrm>
              <a:off x="2573138" y="0"/>
              <a:ext cx="1587138" cy="3608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marL="0" marR="0" defTabSz="457200">
                <a:spcBef>
                  <a:spcPts val="1400"/>
                </a:spcBef>
                <a:defRPr sz="1800" b="1">
                  <a:solidFill>
                    <a:srgbClr val="FFFFFF"/>
                  </a:solidFill>
                  <a:uFillTx/>
                  <a:latin typeface="Arial"/>
                  <a:ea typeface="Arial"/>
                  <a:cs typeface="Arial"/>
                  <a:sym typeface="Arial"/>
                </a:defRPr>
              </a:lvl1pPr>
            </a:lstStyle>
            <a:p>
              <a:r>
                <a:t>Background</a:t>
              </a:r>
            </a:p>
          </p:txBody>
        </p:sp>
      </p:grpSp>
      <p:grpSp>
        <p:nvGrpSpPr>
          <p:cNvPr id="62" name="Group"/>
          <p:cNvGrpSpPr/>
          <p:nvPr/>
        </p:nvGrpSpPr>
        <p:grpSpPr>
          <a:xfrm>
            <a:off x="6539628" y="5507482"/>
            <a:ext cx="6714356" cy="477335"/>
            <a:chOff x="0" y="2395"/>
            <a:chExt cx="6714350" cy="477333"/>
          </a:xfrm>
        </p:grpSpPr>
        <p:sp>
          <p:nvSpPr>
            <p:cNvPr id="60" name="Rectangle"/>
            <p:cNvSpPr/>
            <p:nvPr/>
          </p:nvSpPr>
          <p:spPr>
            <a:xfrm>
              <a:off x="-1" y="2395"/>
              <a:ext cx="6320747" cy="477335"/>
            </a:xfrm>
            <a:prstGeom prst="rect">
              <a:avLst/>
            </a:prstGeom>
            <a:solidFill>
              <a:srgbClr val="D6D6D6"/>
            </a:solidFill>
            <a:ln w="12700" cap="flat">
              <a:solidFill>
                <a:srgbClr val="000000"/>
              </a:solidFill>
              <a:prstDash val="solid"/>
              <a:round/>
            </a:ln>
            <a:effectLst/>
          </p:spPr>
          <p:txBody>
            <a:bodyPr wrap="square" lIns="50800" tIns="50800" rIns="50800" bIns="50800" numCol="1" anchor="ctr">
              <a:noAutofit/>
            </a:bodyPr>
            <a:lstStyle/>
            <a:p>
              <a:endParaRPr/>
            </a:p>
          </p:txBody>
        </p:sp>
        <p:sp>
          <p:nvSpPr>
            <p:cNvPr id="61" name="Figure 2. HiRISE images of high-sand flux dune fields in (left) north polar areas of Olympia Undae and (right) Hellespontus Montes. Image Credit:  NASA/JPL-Caltech/University of Arizona"/>
            <p:cNvSpPr txBox="1"/>
            <p:nvPr/>
          </p:nvSpPr>
          <p:spPr>
            <a:xfrm>
              <a:off x="74106" y="20252"/>
              <a:ext cx="6640245" cy="4582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marL="0" marR="457200" algn="just" defTabSz="457200">
                <a:tabLst>
                  <a:tab pos="4000500" algn="l"/>
                  <a:tab pos="4394200" algn="l"/>
                </a:tabLst>
                <a:defRPr sz="1200">
                  <a:uFillTx/>
                  <a:latin typeface="Arial"/>
                  <a:ea typeface="Arial"/>
                  <a:cs typeface="Arial"/>
                  <a:sym typeface="Arial"/>
                </a:defRPr>
              </a:pPr>
              <a:r>
                <a:rPr sz="1100" dirty="0"/>
                <a:t>Figure 2. HiRISE images of high-sand flux dune fields in (left) </a:t>
              </a:r>
              <a:r>
                <a:rPr lang="en-US" sz="1100" dirty="0"/>
                <a:t>Syrtis Major (near Mars2020 landing site </a:t>
              </a:r>
              <a:r>
                <a:rPr lang="en-US" sz="1100" dirty="0" err="1"/>
                <a:t>Jezero</a:t>
              </a:r>
              <a:r>
                <a:rPr lang="en-US" sz="1100" dirty="0"/>
                <a:t> crater) </a:t>
              </a:r>
              <a:r>
                <a:rPr sz="1100" dirty="0"/>
                <a:t>and (right) Hellespontus Montes.</a:t>
              </a:r>
              <a:r>
                <a:rPr dirty="0"/>
                <a:t> </a:t>
              </a:r>
              <a:r>
                <a:rPr sz="800" b="1" u="sng" dirty="0">
                  <a:solidFill>
                    <a:schemeClr val="accent1">
                      <a:satOff val="-3355"/>
                      <a:lumOff val="26614"/>
                    </a:schemeClr>
                  </a:solidFill>
                  <a:hlinkClick r:id="rId8"/>
                </a:rPr>
                <a:t>Image Credit:  NASA/JPL-Caltech/University of Arizona</a:t>
              </a:r>
            </a:p>
          </p:txBody>
        </p:sp>
      </p:grpSp>
      <p:pic>
        <p:nvPicPr>
          <p:cNvPr id="4" name="Picture 3">
            <a:extLst>
              <a:ext uri="{FF2B5EF4-FFF2-40B4-BE49-F238E27FC236}">
                <a16:creationId xmlns:a16="http://schemas.microsoft.com/office/drawing/2014/main" id="{DFCC8216-05EB-0647-B96C-DA015E426D10}"/>
              </a:ext>
            </a:extLst>
          </p:cNvPr>
          <p:cNvPicPr>
            <a:picLocks noChangeAspect="1"/>
          </p:cNvPicPr>
          <p:nvPr/>
        </p:nvPicPr>
        <p:blipFill rotWithShape="1">
          <a:blip r:embed="rId9">
            <a:extLst>
              <a:ext uri="{28A0092B-C50C-407E-A947-70E740481C1C}">
                <a14:useLocalDpi xmlns:a14="http://schemas.microsoft.com/office/drawing/2010/main" val="0"/>
              </a:ext>
            </a:extLst>
          </a:blip>
          <a:srcRect l="384" t="314" r="1089" b="50001"/>
          <a:stretch/>
        </p:blipFill>
        <p:spPr>
          <a:xfrm>
            <a:off x="6539627" y="2863425"/>
            <a:ext cx="6315457" cy="2646393"/>
          </a:xfrm>
          <a:prstGeom prst="rect">
            <a:avLst/>
          </a:prstGeom>
          <a:ln>
            <a:solidFill>
              <a:schemeClr val="tx1"/>
            </a:solidFill>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95C9"/>
        </a:solidFill>
        <a:ln w="12700" cap="flat">
          <a:solidFill>
            <a:srgbClr val="000000"/>
          </a:solidFill>
          <a:prstDash val="solid"/>
          <a:round/>
        </a:ln>
        <a:effectLst/>
        <a:sp3d/>
      </a:spPr>
      <a:bodyPr rot="0" spcFirstLastPara="1" vertOverflow="overflow" horzOverflow="overflow" vert="horz" wrap="square" lIns="50800" tIns="50800" rIns="50800" bIns="50800" numCol="1" spcCol="38100" rtlCol="0" anchor="ctr">
        <a:spAutoFit/>
      </a:bodyPr>
      <a:lstStyle>
        <a:defPPr marL="57799" marR="57799" indent="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57799" marR="57799" indent="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95C9"/>
        </a:solidFill>
        <a:ln w="12700" cap="flat">
          <a:solidFill>
            <a:srgbClr val="000000"/>
          </a:solidFill>
          <a:prstDash val="solid"/>
          <a:round/>
        </a:ln>
        <a:effectLst/>
        <a:sp3d/>
      </a:spPr>
      <a:bodyPr rot="0" spcFirstLastPara="1" vertOverflow="overflow" horzOverflow="overflow" vert="horz" wrap="square" lIns="50800" tIns="50800" rIns="50800" bIns="50800" numCol="1" spcCol="38100" rtlCol="0" anchor="ctr">
        <a:spAutoFit/>
      </a:bodyPr>
      <a:lstStyle>
        <a:defPPr marL="57799" marR="57799" indent="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57799" marR="57799" indent="0" algn="l" defTabSz="6477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TotalTime>
  <Words>473</Words>
  <Application>Microsoft Macintosh PowerPoint</Application>
  <PresentationFormat>Custom</PresentationFormat>
  <Paragraphs>15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Calibri</vt:lpstr>
      <vt:lpstr>Lucida Grande</vt:lpstr>
      <vt:lpstr>White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Elian Gonzales</cp:lastModifiedBy>
  <cp:revision>2</cp:revision>
  <dcterms:modified xsi:type="dcterms:W3CDTF">2019-03-19T20:55:44Z</dcterms:modified>
</cp:coreProperties>
</file>