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1pPr>
    <a:lvl2pPr marL="0" marR="0" indent="4572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2pPr>
    <a:lvl3pPr marL="0" marR="0" indent="9144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3pPr>
    <a:lvl4pPr marL="0" marR="0" indent="13716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4pPr>
    <a:lvl5pPr marL="0" marR="0" indent="18288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5pPr>
    <a:lvl6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6pPr>
    <a:lvl7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7pPr>
    <a:lvl8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8pPr>
    <a:lvl9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5F3C0C"/>
        </a:fontRef>
        <a:srgbClr val="5F3C0C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381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381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381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" name="Shape 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74575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650240" y="390595"/>
            <a:ext cx="11704320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650240" y="2275839"/>
            <a:ext cx="11704320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6285653" y="8645172"/>
            <a:ext cx="3034454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</p:sldLayoutIdLst>
  <p:transition xmlns:p14="http://schemas.microsoft.com/office/powerpoint/2010/main" spd="med" advClick="1"/>
  <p:txStyles>
    <p:titleStyle>
      <a:lvl1pPr marL="0" marR="0" indent="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228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457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685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9144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11430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1371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1600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1828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889000" marR="0" indent="-889000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1pPr>
      <a:lvl2pPr marL="24200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2pPr>
      <a:lvl3pPr marL="28645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3pPr>
      <a:lvl4pPr marL="33090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4pPr>
      <a:lvl5pPr marL="37535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5pPr>
      <a:lvl6pPr marL="42107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6pPr>
      <a:lvl7pPr marL="46679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7pPr>
      <a:lvl8pPr marL="51251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8pPr>
      <a:lvl9pPr marL="55823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9pPr>
    </p:bodyStyle>
    <p:otherStyle>
      <a:lvl1pPr marL="0" marR="0" indent="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1pPr>
      <a:lvl2pPr marL="0" marR="0" indent="2286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2pPr>
      <a:lvl3pPr marL="0" marR="0" indent="4572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3pPr>
      <a:lvl4pPr marL="0" marR="0" indent="6858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4pPr>
      <a:lvl5pPr marL="0" marR="0" indent="9144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5pPr>
      <a:lvl6pPr marL="0" marR="0" indent="11430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6pPr>
      <a:lvl7pPr marL="0" marR="0" indent="13716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7pPr>
      <a:lvl8pPr marL="0" marR="0" indent="16002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8pPr>
      <a:lvl9pPr marL="0" marR="0" indent="18288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0"/>
            <a:ext cx="1557338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/>
          <p:nvPr/>
        </p:nvSpPr>
        <p:spPr>
          <a:xfrm>
            <a:off x="476250" y="1976074"/>
            <a:ext cx="7179221" cy="4158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lnSpc>
                <a:spcPct val="100000"/>
              </a:lnSpc>
              <a:defRPr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3-D Volumes:</a:t>
            </a:r>
            <a:r>
              <a:t> Using SHARAD data from more than 2000 2-D orbit passes over each pole, the team created 3-D images of the interior of both polar caps. Each volume covers more than 600 times the area of Earth’s largest 3-D seismic survey.</a:t>
            </a:r>
          </a:p>
          <a:p>
            <a:pPr algn="just" defTabSz="457200">
              <a:lnSpc>
                <a:spcPct val="100000"/>
              </a:lnSpc>
              <a:defRPr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 defTabSz="457200">
              <a:lnSpc>
                <a:spcPct val="100000"/>
              </a:lnSpc>
              <a:defRPr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Findings:</a:t>
            </a:r>
            <a:r>
              <a:t> Geometric corrections and summing provided by 3-D radar imaging have revealed layering and structures such as a volume of sequestered CO2 ice larger than expected in the south, as well as likely buried impact craters in both caps.</a:t>
            </a:r>
          </a:p>
          <a:p>
            <a:pPr algn="just" defTabSz="457200">
              <a:lnSpc>
                <a:spcPct val="100000"/>
              </a:lnSpc>
              <a:defRPr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 defTabSz="457200">
              <a:lnSpc>
                <a:spcPct val="100000"/>
              </a:lnSpc>
              <a:defRPr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Importance:</a:t>
            </a:r>
            <a:r>
              <a:t> The climate history of Mars is recorded in polar-cap layering and CO2 ice deposits. Volumetric cratering records may be used to determine the age of each polar ice cap independently of climate models.</a:t>
            </a:r>
          </a:p>
          <a:p>
            <a:pPr algn="just" defTabSz="457200">
              <a:lnSpc>
                <a:spcPct val="100000"/>
              </a:lnSpc>
              <a:defRPr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 defTabSz="457200">
              <a:lnSpc>
                <a:spcPct val="100000"/>
              </a:lnSpc>
              <a:defRPr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Reference:</a:t>
            </a:r>
            <a:r>
              <a:t> Foss II, F.J. et al. 2017. 3-D Imaging of Mars’ Polar Ice Caps Using Orbital Radar Data. The Leading Edge 36 (cover story), 43-57.</a:t>
            </a:r>
          </a:p>
        </p:txBody>
      </p:sp>
      <p:sp>
        <p:nvSpPr>
          <p:cNvPr id="23" name="Shape 23"/>
          <p:cNvSpPr/>
          <p:nvPr/>
        </p:nvSpPr>
        <p:spPr>
          <a:xfrm>
            <a:off x="1290116" y="157162"/>
            <a:ext cx="10424568" cy="1092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39687" defTabSz="914400">
              <a:lnSpc>
                <a:spcPct val="100000"/>
              </a:lnSpc>
              <a:defRPr b="1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3-D Imaging of Martian Polar-Cap Interiors Sheds New Light on Climate History</a:t>
            </a:r>
          </a:p>
        </p:txBody>
      </p:sp>
      <p:sp>
        <p:nvSpPr>
          <p:cNvPr id="24" name="Shape 24"/>
          <p:cNvSpPr/>
          <p:nvPr/>
        </p:nvSpPr>
        <p:spPr>
          <a:xfrm>
            <a:off x="1889397" y="1372616"/>
            <a:ext cx="9226006" cy="323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Source:  </a:t>
            </a:r>
            <a:r>
              <a:rPr b="0"/>
              <a:t>The Shallow Radar (SHARAD) experiment aboard the Mars Reconnaissance Orbiter</a:t>
            </a:r>
          </a:p>
        </p:txBody>
      </p:sp>
      <p:pic>
        <p:nvPicPr>
          <p:cNvPr id="25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23200" y="1981199"/>
            <a:ext cx="4787550" cy="62606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8079" y="6303998"/>
            <a:ext cx="7014261" cy="27722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5F3C0C"/>
      </a:dk1>
      <a:lt1>
        <a:srgbClr val="53585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merican Typewriter Light"/>
        <a:ea typeface="American Typewriter Light"/>
        <a:cs typeface="American Typewriter Light"/>
      </a:majorFont>
      <a:minorFont>
        <a:latin typeface="American Typewriter Light"/>
        <a:ea typeface="American Typewriter Light"/>
        <a:cs typeface="American Typewriter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499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3585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499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F3C0C"/>
            </a:solidFill>
            <a:effectLst/>
            <a:uFillTx/>
            <a:latin typeface="+mn-lt"/>
            <a:ea typeface="+mn-ea"/>
            <a:cs typeface="+mn-cs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9999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F3C0C"/>
            </a:solidFill>
            <a:effectLst/>
            <a:uFillTx/>
            <a:latin typeface="+mn-lt"/>
            <a:ea typeface="+mn-ea"/>
            <a:cs typeface="+mn-cs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merican Typewriter Light"/>
        <a:ea typeface="American Typewriter Light"/>
        <a:cs typeface="American Typewriter Light"/>
      </a:majorFont>
      <a:minorFont>
        <a:latin typeface="American Typewriter Light"/>
        <a:ea typeface="American Typewriter Light"/>
        <a:cs typeface="American Typewriter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499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3585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499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F3C0C"/>
            </a:solidFill>
            <a:effectLst/>
            <a:uFillTx/>
            <a:latin typeface="+mn-lt"/>
            <a:ea typeface="+mn-ea"/>
            <a:cs typeface="+mn-cs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9999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F3C0C"/>
            </a:solidFill>
            <a:effectLst/>
            <a:uFillTx/>
            <a:latin typeface="+mn-lt"/>
            <a:ea typeface="+mn-ea"/>
            <a:cs typeface="+mn-cs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