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93741C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93741C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254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C9833">
              <a:alpha val="8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6BAA9">
              <a:alpha val="31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B854B">
                  <a:alpha val="1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1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1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blipFill rotWithShape="1">
            <a:blip r:embed="rId1"/>
            <a:srcRect l="0" t="0" r="0" b="0"/>
            <a:tile tx="0" ty="0" sx="100000" sy="100000" flip="none" algn="tl"/>
          </a:blip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DE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1C6B8">
              <a:alpha val="31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6BAA9">
              <a:alpha val="31000"/>
            </a:srgbClr>
          </a:solidFill>
        </a:fill>
      </a:tcStyle>
    </a:wholeTbl>
    <a:band2H>
      <a:tcTxStyle b="def" i="def"/>
      <a:tcStyle>
        <a:tcBdr/>
        <a:fill>
          <a:solidFill>
            <a:srgbClr val="C6BAA9">
              <a:alpha val="31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0" cap="flat">
              <a:noFill/>
              <a:miter lim="400000"/>
            </a:ln>
          </a:left>
          <a:right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797C80">
                  <a:alpha val="80000"/>
                </a:srgbClr>
              </a:solidFill>
              <a:prstDash val="solid"/>
              <a:miter lim="400000"/>
            </a:ln>
          </a:insideV>
        </a:tcBdr>
        <a:fill>
          <a:solidFill>
            <a:srgbClr val="C6BAA9">
              <a:alpha val="31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0" cap="flat">
              <a:noFill/>
              <a:miter lim="400000"/>
            </a:ln>
          </a:left>
          <a:right>
            <a:ln w="12700" cap="flat">
              <a:solidFill>
                <a:srgbClr val="5C5A52"/>
              </a:solidFill>
              <a:prstDash val="solid"/>
              <a:miter lim="400000"/>
            </a:ln>
          </a:right>
          <a:top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A52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12700" cap="flat">
              <a:solidFill>
                <a:srgbClr val="5C5A52"/>
              </a:solidFill>
              <a:prstDash val="solid"/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solidFill>
                <a:srgbClr val="5C5C5C"/>
              </a:solidFill>
              <a:prstDash val="solid"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solidFill>
                <a:srgbClr val="5C5C5C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solidFill>
                <a:srgbClr val="5C5C5C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EBEBEB"/>
              </a:solidFill>
              <a:prstDash val="solid"/>
              <a:miter lim="400000"/>
            </a:ln>
          </a:top>
          <a:bottom>
            <a:ln w="12700" cap="flat">
              <a:solidFill>
                <a:srgbClr val="EBEBEB"/>
              </a:solidFill>
              <a:prstDash val="solid"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solidFill>
                <a:srgbClr val="EBEBEB"/>
              </a:solidFill>
              <a:prstDash val="solid"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solidFill>
                <a:srgbClr val="5C5C5C"/>
              </a:solidFill>
              <a:prstDash val="solid"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solidFill>
                <a:srgbClr val="5C5C5C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EBEBEB"/>
              </a:solidFill>
              <a:prstDash val="solid"/>
              <a:miter lim="400000"/>
            </a:ln>
          </a:left>
          <a:right>
            <a:ln w="12700" cap="flat">
              <a:solidFill>
                <a:srgbClr val="EBEBEB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solidFill>
                <a:srgbClr val="EBEBEB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_rels/tableStyles.xml.rels><?xml version="1.0" encoding="UTF-8"?>
<Relationships xmlns="http://schemas.openxmlformats.org/package/2006/relationships"><Relationship Id="rId1" Type="http://schemas.openxmlformats.org/officeDocument/2006/relationships/image" Target="media/image3.png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/>
        <a:ea typeface="Lucida Grande"/>
        <a:cs typeface="Lucida Grande"/>
        <a:sym typeface="Lucida Grande"/>
      </a:defRPr>
    </a:lvl1pPr>
    <a:lvl2pPr defTabSz="457200" latinLnBrk="0">
      <a:defRPr sz="2200">
        <a:latin typeface="Lucida Grande"/>
        <a:ea typeface="Lucida Grande"/>
        <a:cs typeface="Lucida Grande"/>
        <a:sym typeface="Lucida Grande"/>
      </a:defRPr>
    </a:lvl2pPr>
    <a:lvl3pPr defTabSz="457200" latinLnBrk="0">
      <a:defRPr sz="2200">
        <a:latin typeface="Lucida Grande"/>
        <a:ea typeface="Lucida Grande"/>
        <a:cs typeface="Lucida Grande"/>
        <a:sym typeface="Lucida Grande"/>
      </a:defRPr>
    </a:lvl3pPr>
    <a:lvl4pPr defTabSz="457200" latinLnBrk="0">
      <a:defRPr sz="2200">
        <a:latin typeface="Lucida Grande"/>
        <a:ea typeface="Lucida Grande"/>
        <a:cs typeface="Lucida Grande"/>
        <a:sym typeface="Lucida Grande"/>
      </a:defRPr>
    </a:lvl4pPr>
    <a:lvl5pPr defTabSz="457200" latinLnBrk="0">
      <a:defRPr sz="2200">
        <a:latin typeface="Lucida Grande"/>
        <a:ea typeface="Lucida Grande"/>
        <a:cs typeface="Lucida Grande"/>
        <a:sym typeface="Lucida Grande"/>
      </a:defRPr>
    </a:lvl5pPr>
    <a:lvl6pPr defTabSz="457200" latinLnBrk="0">
      <a:defRPr sz="2200">
        <a:latin typeface="Lucida Grande"/>
        <a:ea typeface="Lucida Grande"/>
        <a:cs typeface="Lucida Grande"/>
        <a:sym typeface="Lucida Grande"/>
      </a:defRPr>
    </a:lvl6pPr>
    <a:lvl7pPr defTabSz="457200" latinLnBrk="0">
      <a:defRPr sz="2200">
        <a:latin typeface="Lucida Grande"/>
        <a:ea typeface="Lucida Grande"/>
        <a:cs typeface="Lucida Grande"/>
        <a:sym typeface="Lucida Grande"/>
      </a:defRPr>
    </a:lvl7pPr>
    <a:lvl8pPr defTabSz="457200" latinLnBrk="0">
      <a:defRPr sz="2200">
        <a:latin typeface="Lucida Grande"/>
        <a:ea typeface="Lucida Grande"/>
        <a:cs typeface="Lucida Grande"/>
        <a:sym typeface="Lucida Grande"/>
      </a:defRPr>
    </a:lvl8pPr>
    <a:lvl9pPr defTabSz="457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1pPr>
      <a:lvl2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2pPr>
      <a:lvl3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3pPr>
      <a:lvl4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4pPr>
      <a:lvl5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5pPr>
      <a:lvl6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6pPr>
      <a:lvl7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7pPr>
      <a:lvl8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8pPr>
      <a:lvl9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Der größte Teil des Bodens ist durch eine dünne Staubschicht bedeckt, aber an Plätzen, an denen sich Stellen mit dunklem Sand befinden, ist auch gut freigelegtes Grundgestein vorhanden. Diese Sand-Grundgestein-Verbindung sieht man üblicherweise auf dem Mars und höchstwahrscheinlich macht der Sand aktiv plötzliche Bewegungen (wie »hüpfen« im Wind) und stößt den Staub dabei weg."/>
          <p:cNvSpPr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Der größte Teil des Bodens ist durch eine dünne Staubschicht bedeckt, aber an Plätzen, an denen sich Stellen mit dunklem Sand befinden, ist auch gut freigelegtes Grundgestein vorhanden. Diese Sand-Grundgestein-Verbindung sieht man üblicherweise auf dem Mars und höchstwahrscheinlich macht der Sand aktiv plötzliche Bewegungen (wie »hüpfen« im Wind) und stößt den Staub dabei weg.</a:t>
            </a:r>
          </a:p>
        </p:txBody>
      </p:sp>
      <p:sp>
        <p:nvSpPr>
          <p:cNvPr id="131" name="Schichten und Sand auf dem Boden des Schiaparelli Kraters"/>
          <p:cNvSpPr/>
          <p:nvPr/>
        </p:nvSpPr>
        <p:spPr>
          <a:xfrm>
            <a:off x="542925" y="6699787"/>
            <a:ext cx="12296329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457200">
              <a:spcBef>
                <a:spcPts val="0"/>
              </a:spcBef>
              <a:defRPr b="1" i="0" spc="0" sz="32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Schichten und Sand auf dem Boden des Schiaparelli Kraters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de/ESP_037161_1785"/>
          <p:cNvSpPr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uahirise.org/de/ESP_037161_1785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HardCover">
  <a:themeElements>
    <a:clrScheme name="HardCover">
      <a:dk1>
        <a:srgbClr val="5C5C5C"/>
      </a:dk1>
      <a:lt1>
        <a:srgbClr val="FFFFFF"/>
      </a:lt1>
      <a:dk2>
        <a:srgbClr val="5C5A52"/>
      </a:dk2>
      <a:lt2>
        <a:srgbClr val="DCDEE0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HardCover">
      <a:majorFont>
        <a:latin typeface="DIN Condensed"/>
        <a:ea typeface="DIN Condensed"/>
        <a:cs typeface="DIN Condensed"/>
      </a:majorFont>
      <a:minorFont>
        <a:latin typeface="American Typewriter"/>
        <a:ea typeface="American Typewriter"/>
        <a:cs typeface="American Typewriter"/>
      </a:minorFont>
    </a:fontScheme>
    <a:fmtScheme name="HardCov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2">
              <a:satOff val="-3676"/>
              <a:lumOff val="-121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HardCover">
  <a:themeElements>
    <a:clrScheme name="HardCover">
      <a:dk1>
        <a:srgbClr val="000000"/>
      </a:dk1>
      <a:lt1>
        <a:srgbClr val="FFFFFF"/>
      </a:lt1>
      <a:dk2>
        <a:srgbClr val="5C5A52"/>
      </a:dk2>
      <a:lt2>
        <a:srgbClr val="DCDEE0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HardCover">
      <a:majorFont>
        <a:latin typeface="DIN Condensed"/>
        <a:ea typeface="DIN Condensed"/>
        <a:cs typeface="DIN Condensed"/>
      </a:majorFont>
      <a:minorFont>
        <a:latin typeface="American Typewriter"/>
        <a:ea typeface="American Typewriter"/>
        <a:cs typeface="American Typewriter"/>
      </a:minorFont>
    </a:fontScheme>
    <a:fmtScheme name="HardCov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2">
              <a:satOff val="-3676"/>
              <a:lumOff val="-121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