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457200">
      <a:defRPr sz="2200">
        <a:latin typeface="Lucida Grande"/>
        <a:ea typeface="Lucida Grande"/>
        <a:cs typeface="Lucida Grande"/>
        <a:sym typeface="Lucida Grande"/>
      </a:defRPr>
    </a:lvl1pPr>
    <a:lvl2pPr indent="228600" defTabSz="457200">
      <a:defRPr sz="2200">
        <a:latin typeface="Lucida Grande"/>
        <a:ea typeface="Lucida Grande"/>
        <a:cs typeface="Lucida Grande"/>
        <a:sym typeface="Lucida Grande"/>
      </a:defRPr>
    </a:lvl2pPr>
    <a:lvl3pPr indent="457200" defTabSz="457200">
      <a:defRPr sz="2200">
        <a:latin typeface="Lucida Grande"/>
        <a:ea typeface="Lucida Grande"/>
        <a:cs typeface="Lucida Grande"/>
        <a:sym typeface="Lucida Grande"/>
      </a:defRPr>
    </a:lvl3pPr>
    <a:lvl4pPr indent="685800" defTabSz="457200">
      <a:defRPr sz="2200">
        <a:latin typeface="Lucida Grande"/>
        <a:ea typeface="Lucida Grande"/>
        <a:cs typeface="Lucida Grande"/>
        <a:sym typeface="Lucida Grande"/>
      </a:defRPr>
    </a:lvl4pPr>
    <a:lvl5pPr indent="914400" defTabSz="457200">
      <a:defRPr sz="2200">
        <a:latin typeface="Lucida Grande"/>
        <a:ea typeface="Lucida Grande"/>
        <a:cs typeface="Lucida Grande"/>
        <a:sym typeface="Lucida Grande"/>
      </a:defRPr>
    </a:lvl5pPr>
    <a:lvl6pPr indent="1143000" defTabSz="457200">
      <a:defRPr sz="2200">
        <a:latin typeface="Lucida Grande"/>
        <a:ea typeface="Lucida Grande"/>
        <a:cs typeface="Lucida Grande"/>
        <a:sym typeface="Lucida Grande"/>
      </a:defRPr>
    </a:lvl6pPr>
    <a:lvl7pPr indent="1371600" defTabSz="457200">
      <a:defRPr sz="2200">
        <a:latin typeface="Lucida Grande"/>
        <a:ea typeface="Lucida Grande"/>
        <a:cs typeface="Lucida Grande"/>
        <a:sym typeface="Lucida Grande"/>
      </a:defRPr>
    </a:lvl7pPr>
    <a:lvl8pPr indent="1600200" defTabSz="457200">
      <a:defRPr sz="2200">
        <a:latin typeface="Lucida Grande"/>
        <a:ea typeface="Lucida Grande"/>
        <a:cs typeface="Lucida Grande"/>
        <a:sym typeface="Lucida Grande"/>
      </a:defRPr>
    </a:lvl8pPr>
    <a:lvl9pPr indent="1828800" defTabSz="457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uahirise.org/de/ESP_029484_1670" TargetMode="External"/><Relationship Id="rId3" Type="http://schemas.openxmlformats.org/officeDocument/2006/relationships/image" Target="../media/image1.tif"/><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22479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Marsianische Melange</a:t>
            </a:r>
          </a:p>
        </p:txBody>
      </p:sp>
      <p:sp>
        <p:nvSpPr>
          <p:cNvPr id="100" name="Shape 100"/>
          <p:cNvSpPr/>
          <p:nvPr/>
        </p:nvSpPr>
        <p:spPr>
          <a:xfrm>
            <a:off x="8546593" y="9283700"/>
            <a:ext cx="4267201" cy="381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u="sng">
                <a:solidFill>
                  <a:srgbClr val="FFFFFF"/>
                </a:solidFill>
                <a:latin typeface="Helvetica"/>
                <a:ea typeface="Helvetica"/>
                <a:cs typeface="Helvetica"/>
                <a:sym typeface="Helvetica"/>
                <a:hlinkClick r:id="rId2" invalidUrl="" action="" tgtFrame="" tooltip="" history="1" highlightClick="0" endSnd="0"/>
              </a:defRPr>
            </a:lvl1pPr>
          </a:lstStyle>
          <a:p>
            <a:pPr lvl="0">
              <a:defRPr u="none">
                <a:solidFill>
                  <a:srgbClr val="000000"/>
                </a:solidFill>
              </a:defRPr>
            </a:pPr>
            <a:r>
              <a:rPr u="sng">
                <a:solidFill>
                  <a:srgbClr val="FFFFFF"/>
                </a:solidFill>
                <a:hlinkClick r:id="rId2" invalidUrl="" action="" tgtFrame="" tooltip="" history="1" highlightClick="0" endSnd="0"/>
              </a:rPr>
              <a:t>uahirise.org/de/ESP_029484_1670</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“Melange” steht für eine konfuse Mixtur und wird auf der Erde verwendet um Gesteine in einer Subduktionszone zu beschreiben, die von der Spitze einer sich abwärts bewegenden, tektonischen Platte abgeschürft werden. Wahrscheinlich sind es auf dem Mars hauptsächlich Einschlagkrater, die eine solch chaotische Mixtur von Gesteinstypen hervorbringen und keine Plattentektonik.</a:t>
            </a:r>
          </a:p>
        </p:txBody>
      </p:sp>
      <p:pic>
        <p:nvPicPr>
          <p:cNvPr id="102" name="pasted-image.tif"/>
          <p:cNvPicPr/>
          <p:nvPr/>
        </p:nvPicPr>
        <p:blipFill>
          <a:blip r:embed="rId3">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4">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